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5" r:id="rId2"/>
  </p:sldMasterIdLst>
  <p:notesMasterIdLst>
    <p:notesMasterId r:id="rId99"/>
  </p:notesMasterIdLst>
  <p:handoutMasterIdLst>
    <p:handoutMasterId r:id="rId100"/>
  </p:handoutMasterIdLst>
  <p:sldIdLst>
    <p:sldId id="259" r:id="rId3"/>
    <p:sldId id="260" r:id="rId4"/>
    <p:sldId id="373" r:id="rId5"/>
    <p:sldId id="263" r:id="rId6"/>
    <p:sldId id="264" r:id="rId7"/>
    <p:sldId id="269" r:id="rId8"/>
    <p:sldId id="268" r:id="rId9"/>
    <p:sldId id="265" r:id="rId10"/>
    <p:sldId id="267" r:id="rId11"/>
    <p:sldId id="365" r:id="rId12"/>
    <p:sldId id="266" r:id="rId13"/>
    <p:sldId id="270" r:id="rId14"/>
    <p:sldId id="275" r:id="rId15"/>
    <p:sldId id="271" r:id="rId16"/>
    <p:sldId id="296" r:id="rId17"/>
    <p:sldId id="297" r:id="rId18"/>
    <p:sldId id="273" r:id="rId19"/>
    <p:sldId id="366" r:id="rId20"/>
    <p:sldId id="328" r:id="rId21"/>
    <p:sldId id="367" r:id="rId22"/>
    <p:sldId id="294" r:id="rId23"/>
    <p:sldId id="298" r:id="rId24"/>
    <p:sldId id="368" r:id="rId25"/>
    <p:sldId id="300" r:id="rId26"/>
    <p:sldId id="369" r:id="rId27"/>
    <p:sldId id="299" r:id="rId28"/>
    <p:sldId id="333" r:id="rId29"/>
    <p:sldId id="332" r:id="rId30"/>
    <p:sldId id="293" r:id="rId31"/>
    <p:sldId id="277" r:id="rId32"/>
    <p:sldId id="274" r:id="rId33"/>
    <p:sldId id="278" r:id="rId34"/>
    <p:sldId id="276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372" r:id="rId45"/>
    <p:sldId id="289" r:id="rId46"/>
    <p:sldId id="290" r:id="rId47"/>
    <p:sldId id="312" r:id="rId48"/>
    <p:sldId id="329" r:id="rId49"/>
    <p:sldId id="330" r:id="rId50"/>
    <p:sldId id="331" r:id="rId51"/>
    <p:sldId id="301" r:id="rId52"/>
    <p:sldId id="313" r:id="rId53"/>
    <p:sldId id="314" r:id="rId54"/>
    <p:sldId id="315" r:id="rId55"/>
    <p:sldId id="316" r:id="rId56"/>
    <p:sldId id="317" r:id="rId57"/>
    <p:sldId id="319" r:id="rId58"/>
    <p:sldId id="321" r:id="rId59"/>
    <p:sldId id="320" r:id="rId60"/>
    <p:sldId id="322" r:id="rId61"/>
    <p:sldId id="334" r:id="rId62"/>
    <p:sldId id="323" r:id="rId63"/>
    <p:sldId id="335" r:id="rId64"/>
    <p:sldId id="336" r:id="rId65"/>
    <p:sldId id="337" r:id="rId66"/>
    <p:sldId id="338" r:id="rId67"/>
    <p:sldId id="339" r:id="rId68"/>
    <p:sldId id="341" r:id="rId69"/>
    <p:sldId id="342" r:id="rId70"/>
    <p:sldId id="343" r:id="rId71"/>
    <p:sldId id="344" r:id="rId72"/>
    <p:sldId id="348" r:id="rId73"/>
    <p:sldId id="345" r:id="rId74"/>
    <p:sldId id="346" r:id="rId75"/>
    <p:sldId id="347" r:id="rId76"/>
    <p:sldId id="349" r:id="rId77"/>
    <p:sldId id="350" r:id="rId78"/>
    <p:sldId id="351" r:id="rId79"/>
    <p:sldId id="352" r:id="rId80"/>
    <p:sldId id="353" r:id="rId81"/>
    <p:sldId id="354" r:id="rId82"/>
    <p:sldId id="362" r:id="rId83"/>
    <p:sldId id="363" r:id="rId84"/>
    <p:sldId id="304" r:id="rId85"/>
    <p:sldId id="305" r:id="rId86"/>
    <p:sldId id="306" r:id="rId87"/>
    <p:sldId id="307" r:id="rId88"/>
    <p:sldId id="308" r:id="rId89"/>
    <p:sldId id="309" r:id="rId90"/>
    <p:sldId id="370" r:id="rId91"/>
    <p:sldId id="371" r:id="rId92"/>
    <p:sldId id="310" r:id="rId93"/>
    <p:sldId id="311" r:id="rId94"/>
    <p:sldId id="303" r:id="rId95"/>
    <p:sldId id="302" r:id="rId96"/>
    <p:sldId id="364" r:id="rId97"/>
    <p:sldId id="272" r:id="rId9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304" userDrawn="1">
          <p15:clr>
            <a:srgbClr val="A4A3A4"/>
          </p15:clr>
        </p15:guide>
        <p15:guide id="3" orient="horz" pos="4144" userDrawn="1">
          <p15:clr>
            <a:srgbClr val="A4A3A4"/>
          </p15:clr>
        </p15:guide>
        <p15:guide id="4" orient="horz" pos="3952" userDrawn="1">
          <p15:clr>
            <a:srgbClr val="A4A3A4"/>
          </p15:clr>
        </p15:guide>
        <p15:guide id="5" orient="horz" pos="1136" userDrawn="1">
          <p15:clr>
            <a:srgbClr val="A4A3A4"/>
          </p15:clr>
        </p15:guide>
        <p15:guide id="6" pos="3839" userDrawn="1">
          <p15:clr>
            <a:srgbClr val="A4A3A4"/>
          </p15:clr>
        </p15:guide>
        <p15:guide id="7" pos="191" userDrawn="1">
          <p15:clr>
            <a:srgbClr val="A4A3A4"/>
          </p15:clr>
        </p15:guide>
        <p15:guide id="8" pos="7486" userDrawn="1">
          <p15:clr>
            <a:srgbClr val="A4A3A4"/>
          </p15:clr>
        </p15:guide>
        <p15:guide id="9" pos="576" userDrawn="1">
          <p15:clr>
            <a:srgbClr val="A4A3A4"/>
          </p15:clr>
        </p15:guide>
        <p15:guide id="10" pos="71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C"/>
    <a:srgbClr val="CB3405"/>
    <a:srgbClr val="9E2904"/>
    <a:srgbClr val="FA7466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4" autoAdjust="0"/>
    <p:restoredTop sz="94434" autoAdjust="0"/>
  </p:normalViewPr>
  <p:slideViewPr>
    <p:cSldViewPr>
      <p:cViewPr>
        <p:scale>
          <a:sx n="50" d="100"/>
          <a:sy n="50" d="100"/>
        </p:scale>
        <p:origin x="1416" y="416"/>
      </p:cViewPr>
      <p:guideLst>
        <p:guide orient="horz" pos="2160"/>
        <p:guide orient="horz" pos="304"/>
        <p:guide orient="horz" pos="4144"/>
        <p:guide orient="horz" pos="3952"/>
        <p:guide orient="horz" pos="1136"/>
        <p:guide pos="3839"/>
        <p:guide pos="191"/>
        <p:guide pos="7486"/>
        <p:guide pos="576"/>
        <p:guide pos="7102"/>
      </p:guideLst>
    </p:cSldViewPr>
  </p:slideViewPr>
  <p:outlineViewPr>
    <p:cViewPr>
      <p:scale>
        <a:sx n="33" d="100"/>
        <a:sy n="33" d="100"/>
      </p:scale>
      <p:origin x="0" y="-495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4C6E1-AF92-4FB7-A013-0B520EBC30AE}" type="datetimeFigureOut">
              <a:rPr lang="en-US"/>
              <a:t>3/10/2021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2D9BF-D574-4807-B36C-9E2A025BE82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6792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10850-0874-4A61-99B4-D613C5E8D9EA}" type="datetimeFigureOut">
              <a:rPr lang="en-US"/>
              <a:t>3/10/2021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1EC53-F507-411E-9ADC-FBCFECE09D3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818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44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77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41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31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72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2A6F6-8C09-497E-B259-8F013F2894E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60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2A6F6-8C09-497E-B259-8F013F2894E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6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8246" y="4063998"/>
            <a:ext cx="9220200" cy="1016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246" y="1828800"/>
            <a:ext cx="9220200" cy="2147926"/>
          </a:xfrm>
        </p:spPr>
        <p:txBody>
          <a:bodyPr anchor="ctr">
            <a:normAutofit/>
          </a:bodyPr>
          <a:lstStyle>
            <a:lvl1pPr algn="ctr">
              <a:defRPr sz="4400" cap="all" normalizeH="0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lternat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1115"/>
            <a:ext cx="7618016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24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7869" y="482602"/>
            <a:ext cx="6602281" cy="5842001"/>
          </a:xfrm>
          <a:noFill/>
          <a:ln w="9525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2" indent="0">
              <a:buNone/>
              <a:defRPr sz="2700"/>
            </a:lvl5pPr>
            <a:lvl6pPr marL="3047466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21163" y="2108200"/>
            <a:ext cx="3961368" cy="42672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2" indent="0">
              <a:buNone/>
              <a:defRPr sz="1200"/>
            </a:lvl5pPr>
            <a:lvl6pPr marL="3047466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1163" y="482600"/>
            <a:ext cx="3961368" cy="1422400"/>
          </a:xfrm>
        </p:spPr>
        <p:txBody>
          <a:bodyPr anchor="b" anchorCtr="0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4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669581">
              <a:defRPr baseline="0"/>
            </a:lvl6pPr>
            <a:lvl7pPr marL="2669581">
              <a:defRPr baseline="0"/>
            </a:lvl7pPr>
            <a:lvl8pPr marL="2669581">
              <a:defRPr baseline="0"/>
            </a:lvl8pPr>
            <a:lvl9pPr marL="2669581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347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163" y="685800"/>
            <a:ext cx="9040045" cy="5588002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40043" y="685800"/>
            <a:ext cx="1843982" cy="5588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17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163" y="1803401"/>
            <a:ext cx="10360501" cy="447040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430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3632200"/>
            <a:ext cx="9751060" cy="1016000"/>
          </a:xfrm>
        </p:spPr>
        <p:txBody>
          <a:bodyPr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1524002"/>
            <a:ext cx="9751060" cy="1992597"/>
          </a:xfrm>
        </p:spPr>
        <p:txBody>
          <a:bodyPr anchor="b" anchorCtr="0">
            <a:noAutofit/>
          </a:bodyPr>
          <a:lstStyle>
            <a:lvl1pPr algn="ctr">
              <a:defRPr sz="4400" b="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890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803401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 marL="2669581">
              <a:defRPr sz="1400" baseline="0"/>
            </a:lvl6pPr>
            <a:lvl7pPr marL="2669581">
              <a:defRPr sz="1400" baseline="0"/>
            </a:lvl7pPr>
            <a:lvl8pPr marL="2669581">
              <a:defRPr sz="1400" baseline="0"/>
            </a:lvl8pPr>
            <a:lvl9pPr marL="2669581"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162" y="1803401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400"/>
            </a:lvl6pPr>
            <a:lvl7pPr marL="2669581">
              <a:defRPr sz="1400"/>
            </a:lvl7pPr>
            <a:lvl8pPr marL="2669581">
              <a:defRPr sz="1400"/>
            </a:lvl8pPr>
            <a:lvl9pPr marL="2669581"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65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717800"/>
            <a:ext cx="4977104" cy="3556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 marL="2669581">
              <a:defRPr sz="1400"/>
            </a:lvl6pPr>
            <a:lvl7pPr marL="2669581">
              <a:defRPr sz="1400"/>
            </a:lvl7pPr>
            <a:lvl8pPr marL="2669581">
              <a:defRPr sz="1400" baseline="0"/>
            </a:lvl8pPr>
            <a:lvl9pPr marL="2669581"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7559" y="1803400"/>
            <a:ext cx="4977104" cy="9144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2" indent="0">
              <a:buNone/>
              <a:defRPr sz="2100" b="1"/>
            </a:lvl5pPr>
            <a:lvl6pPr marL="3047466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162" y="2717800"/>
            <a:ext cx="4977104" cy="3556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 marL="2669581">
              <a:defRPr sz="1400"/>
            </a:lvl6pPr>
            <a:lvl7pPr marL="2669581">
              <a:defRPr sz="1400"/>
            </a:lvl7pPr>
            <a:lvl8pPr marL="2669581">
              <a:defRPr sz="1400"/>
            </a:lvl8pPr>
            <a:lvl9pPr marL="2669581"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162" y="1803400"/>
            <a:ext cx="4977104" cy="9144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2" indent="0">
              <a:buNone/>
              <a:defRPr sz="2100" b="1"/>
            </a:lvl5pPr>
            <a:lvl6pPr marL="3047466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168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968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4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1115"/>
            <a:ext cx="7618016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white">
          <a:xfrm>
            <a:off x="507868" y="482602"/>
            <a:ext cx="6602280" cy="584200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21163" y="2108200"/>
            <a:ext cx="3961368" cy="426720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2" indent="0">
              <a:buNone/>
              <a:defRPr sz="1200"/>
            </a:lvl5pPr>
            <a:lvl6pPr marL="3047466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1163" y="482600"/>
            <a:ext cx="3961368" cy="1422400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1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1115"/>
            <a:ext cx="6093594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24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7870" y="482601"/>
            <a:ext cx="5077859" cy="5862706"/>
          </a:xfrm>
          <a:noFill/>
          <a:ln w="9525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2" indent="0">
              <a:buNone/>
              <a:defRPr sz="2700"/>
            </a:lvl5pPr>
            <a:lvl6pPr marL="3047466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99134" y="3733800"/>
            <a:ext cx="5180251" cy="17272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2" indent="0">
              <a:buNone/>
              <a:defRPr sz="1200"/>
            </a:lvl5pPr>
            <a:lvl6pPr marL="3047466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9134" y="1905000"/>
            <a:ext cx="5180251" cy="1727200"/>
          </a:xfrm>
        </p:spPr>
        <p:txBody>
          <a:bodyPr anchor="b" anchorCtr="0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9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5324" y="6375400"/>
            <a:ext cx="142203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B9B9059-F1D6-41D0-95CF-D21CAA096B3A}" type="datetimeFigureOut">
              <a:rPr lang="en-US" smtClean="0"/>
              <a:pPr/>
              <a:t>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163" y="6375400"/>
            <a:ext cx="7414869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41760" y="6375400"/>
            <a:ext cx="832903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163" y="1803401"/>
            <a:ext cx="10360501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9948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9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90000"/>
        <a:buFont typeface="Cambria" pitchFamily="18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9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59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812" y="3505200"/>
            <a:ext cx="9220200" cy="2147926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 REPORTING APP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295400"/>
            <a:ext cx="1218882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ABM Executive Amount:-</a:t>
            </a:r>
          </a:p>
          <a:p>
            <a:pPr marL="27432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ABM can Report his daily Executive Activity through this app. </a:t>
            </a:r>
          </a:p>
          <a:p>
            <a:pPr marL="27432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Expense Report:-</a:t>
            </a:r>
          </a:p>
          <a:p>
            <a:pPr marL="27432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MR and ABM can claim their expenses easily.</a:t>
            </a:r>
          </a:p>
          <a:p>
            <a:pPr marL="27432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Profile:-</a:t>
            </a:r>
          </a:p>
          <a:p>
            <a:pPr marL="27432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MR and ABM can manage his profile detail.</a:t>
            </a:r>
          </a:p>
          <a:p>
            <a:pPr marL="27432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report:-</a:t>
            </a:r>
          </a:p>
          <a:p>
            <a:pPr marL="27432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ABM can analyze his allocated MR’s daily report and tour planner details.</a:t>
            </a:r>
          </a:p>
          <a:p>
            <a:pPr marL="27432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Map:-</a:t>
            </a:r>
          </a:p>
          <a:p>
            <a:pPr marL="27432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MR and ABM can find their destination location easily.  </a:t>
            </a:r>
          </a:p>
        </p:txBody>
      </p:sp>
    </p:spTree>
    <p:extLst>
      <p:ext uri="{BB962C8B-B14F-4D97-AF65-F5344CB8AC3E}">
        <p14:creationId xmlns:p14="http://schemas.microsoft.com/office/powerpoint/2010/main" val="378124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6858000"/>
          </a:xfrm>
        </p:spPr>
        <p:txBody>
          <a:bodyPr anchor="ctr">
            <a:normAutofit/>
          </a:bodyPr>
          <a:lstStyle/>
          <a:p>
            <a:pPr 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cap="none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SYSTEM FLOW CHART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4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254"/>
          <p:cNvGrpSpPr/>
          <p:nvPr/>
        </p:nvGrpSpPr>
        <p:grpSpPr>
          <a:xfrm>
            <a:off x="1522412" y="54430"/>
            <a:ext cx="8763000" cy="6727370"/>
            <a:chOff x="1522412" y="54430"/>
            <a:chExt cx="8763000" cy="6727370"/>
          </a:xfrm>
        </p:grpSpPr>
        <p:sp>
          <p:nvSpPr>
            <p:cNvPr id="143" name="TextBox 142"/>
            <p:cNvSpPr txBox="1"/>
            <p:nvPr/>
          </p:nvSpPr>
          <p:spPr>
            <a:xfrm>
              <a:off x="5484812" y="1349829"/>
              <a:ext cx="439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145" name="Flowchart: Terminator 144"/>
            <p:cNvSpPr/>
            <p:nvPr/>
          </p:nvSpPr>
          <p:spPr>
            <a:xfrm>
              <a:off x="5332412" y="54430"/>
              <a:ext cx="1001486" cy="250372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Start</a:t>
              </a:r>
            </a:p>
          </p:txBody>
        </p:sp>
        <p:sp>
          <p:nvSpPr>
            <p:cNvPr id="147" name="Parallelogram 146"/>
            <p:cNvSpPr/>
            <p:nvPr/>
          </p:nvSpPr>
          <p:spPr>
            <a:xfrm>
              <a:off x="4545919" y="511629"/>
              <a:ext cx="2691493" cy="312964"/>
            </a:xfrm>
            <a:prstGeom prst="parallelogram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 Username &amp; Password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6627812" y="968829"/>
              <a:ext cx="457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509942" y="1349790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200" dirty="0"/>
            </a:p>
          </p:txBody>
        </p:sp>
        <p:cxnSp>
          <p:nvCxnSpPr>
            <p:cNvPr id="158" name="Elbow Connector 157"/>
            <p:cNvCxnSpPr>
              <a:stCxn id="164" idx="3"/>
              <a:endCxn id="147" idx="2"/>
            </p:cNvCxnSpPr>
            <p:nvPr/>
          </p:nvCxnSpPr>
          <p:spPr>
            <a:xfrm flipV="1">
              <a:off x="6627812" y="668111"/>
              <a:ext cx="570480" cy="543354"/>
            </a:xfrm>
            <a:prstGeom prst="bentConnector3">
              <a:avLst>
                <a:gd name="adj1" fmla="val 146929"/>
              </a:avLst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lowchart: Process 158"/>
            <p:cNvSpPr/>
            <p:nvPr/>
          </p:nvSpPr>
          <p:spPr>
            <a:xfrm>
              <a:off x="4951412" y="6096000"/>
              <a:ext cx="1752600" cy="283029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Logout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4037012" y="1578429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MR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008812" y="1578429"/>
              <a:ext cx="6747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ABM</a:t>
              </a:r>
            </a:p>
          </p:txBody>
        </p:sp>
        <p:sp>
          <p:nvSpPr>
            <p:cNvPr id="162" name="Flowchart: Process 161"/>
            <p:cNvSpPr/>
            <p:nvPr/>
          </p:nvSpPr>
          <p:spPr>
            <a:xfrm>
              <a:off x="4722812" y="2188029"/>
              <a:ext cx="23622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Dashboard</a:t>
              </a: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5865812" y="283029"/>
              <a:ext cx="0" cy="228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64" name="Diamond 163"/>
            <p:cNvSpPr/>
            <p:nvPr/>
          </p:nvSpPr>
          <p:spPr>
            <a:xfrm>
              <a:off x="5103812" y="1045029"/>
              <a:ext cx="1524000" cy="332871"/>
            </a:xfrm>
            <a:prstGeom prst="diamond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Valid ?</a:t>
              </a:r>
            </a:p>
          </p:txBody>
        </p:sp>
        <p:cxnSp>
          <p:nvCxnSpPr>
            <p:cNvPr id="165" name="Straight Arrow Connector 164"/>
            <p:cNvCxnSpPr/>
            <p:nvPr/>
          </p:nvCxnSpPr>
          <p:spPr>
            <a:xfrm>
              <a:off x="5865812" y="816429"/>
              <a:ext cx="0" cy="228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>
              <a:off x="5865812" y="1349829"/>
              <a:ext cx="0" cy="228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67" name="Diamond 166"/>
            <p:cNvSpPr/>
            <p:nvPr/>
          </p:nvSpPr>
          <p:spPr>
            <a:xfrm>
              <a:off x="4799012" y="1578429"/>
              <a:ext cx="2209800" cy="533400"/>
            </a:xfrm>
            <a:prstGeom prst="diamond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MR/ABM?</a:t>
              </a:r>
            </a:p>
          </p:txBody>
        </p:sp>
        <p:sp>
          <p:nvSpPr>
            <p:cNvPr id="168" name="Flowchart: Terminator 167"/>
            <p:cNvSpPr/>
            <p:nvPr/>
          </p:nvSpPr>
          <p:spPr>
            <a:xfrm>
              <a:off x="5256212" y="6531428"/>
              <a:ext cx="1001486" cy="250372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Stop</a:t>
              </a:r>
            </a:p>
          </p:txBody>
        </p:sp>
        <p:cxnSp>
          <p:nvCxnSpPr>
            <p:cNvPr id="169" name="Elbow Connector 168"/>
            <p:cNvCxnSpPr>
              <a:stCxn id="167" idx="1"/>
              <a:endCxn id="159" idx="1"/>
            </p:cNvCxnSpPr>
            <p:nvPr/>
          </p:nvCxnSpPr>
          <p:spPr>
            <a:xfrm rot="10800000" flipH="1" flipV="1">
              <a:off x="4799012" y="1845129"/>
              <a:ext cx="152400" cy="4392386"/>
            </a:xfrm>
            <a:prstGeom prst="bentConnector3">
              <a:avLst>
                <a:gd name="adj1" fmla="val -2152817"/>
              </a:avLst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Elbow Connector 169"/>
            <p:cNvCxnSpPr>
              <a:stCxn id="167" idx="3"/>
              <a:endCxn id="159" idx="3"/>
            </p:cNvCxnSpPr>
            <p:nvPr/>
          </p:nvCxnSpPr>
          <p:spPr>
            <a:xfrm flipH="1">
              <a:off x="6704012" y="1845129"/>
              <a:ext cx="304800" cy="4392386"/>
            </a:xfrm>
            <a:prstGeom prst="bentConnector3">
              <a:avLst>
                <a:gd name="adj1" fmla="val -1076408"/>
              </a:avLst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Flowchart: Process 170"/>
            <p:cNvSpPr/>
            <p:nvPr/>
          </p:nvSpPr>
          <p:spPr>
            <a:xfrm>
              <a:off x="4722812" y="2590800"/>
              <a:ext cx="23622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 Daily Report</a:t>
              </a:r>
            </a:p>
          </p:txBody>
        </p:sp>
        <p:sp>
          <p:nvSpPr>
            <p:cNvPr id="172" name="Flowchart: Process 171"/>
            <p:cNvSpPr/>
            <p:nvPr/>
          </p:nvSpPr>
          <p:spPr>
            <a:xfrm>
              <a:off x="4722812" y="3352800"/>
              <a:ext cx="23622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View Expense Report</a:t>
              </a:r>
            </a:p>
          </p:txBody>
        </p:sp>
        <p:sp>
          <p:nvSpPr>
            <p:cNvPr id="173" name="Flowchart: Process 172"/>
            <p:cNvSpPr/>
            <p:nvPr/>
          </p:nvSpPr>
          <p:spPr>
            <a:xfrm>
              <a:off x="4722812" y="2971800"/>
              <a:ext cx="23622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 Tour Planner</a:t>
              </a:r>
            </a:p>
          </p:txBody>
        </p:sp>
        <p:sp>
          <p:nvSpPr>
            <p:cNvPr id="174" name="Flowchart: Process 173"/>
            <p:cNvSpPr/>
            <p:nvPr/>
          </p:nvSpPr>
          <p:spPr>
            <a:xfrm>
              <a:off x="4722812" y="3733800"/>
              <a:ext cx="23622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 Profile</a:t>
              </a:r>
            </a:p>
          </p:txBody>
        </p:sp>
        <p:sp>
          <p:nvSpPr>
            <p:cNvPr id="175" name="Flowchart: Process 174"/>
            <p:cNvSpPr/>
            <p:nvPr/>
          </p:nvSpPr>
          <p:spPr>
            <a:xfrm>
              <a:off x="4722812" y="4169229"/>
              <a:ext cx="23622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 Password</a:t>
              </a:r>
            </a:p>
          </p:txBody>
        </p:sp>
        <p:sp>
          <p:nvSpPr>
            <p:cNvPr id="176" name="Flowchart: Process 175"/>
            <p:cNvSpPr/>
            <p:nvPr/>
          </p:nvSpPr>
          <p:spPr>
            <a:xfrm>
              <a:off x="4722812" y="4572000"/>
              <a:ext cx="23622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View Map</a:t>
              </a:r>
            </a:p>
          </p:txBody>
        </p:sp>
        <p:sp>
          <p:nvSpPr>
            <p:cNvPr id="177" name="Flowchart: Process 176"/>
            <p:cNvSpPr/>
            <p:nvPr/>
          </p:nvSpPr>
          <p:spPr>
            <a:xfrm>
              <a:off x="7237412" y="5181600"/>
              <a:ext cx="23622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View Team Report</a:t>
              </a:r>
            </a:p>
          </p:txBody>
        </p:sp>
        <p:sp>
          <p:nvSpPr>
            <p:cNvPr id="178" name="Flowchart: Process 177"/>
            <p:cNvSpPr/>
            <p:nvPr/>
          </p:nvSpPr>
          <p:spPr>
            <a:xfrm>
              <a:off x="6704012" y="5562600"/>
              <a:ext cx="13716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View Daily Report</a:t>
              </a:r>
            </a:p>
          </p:txBody>
        </p:sp>
        <p:sp>
          <p:nvSpPr>
            <p:cNvPr id="179" name="Flowchart: Process 178"/>
            <p:cNvSpPr/>
            <p:nvPr/>
          </p:nvSpPr>
          <p:spPr>
            <a:xfrm>
              <a:off x="8761412" y="5562600"/>
              <a:ext cx="13716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View Tour Report</a:t>
              </a:r>
            </a:p>
          </p:txBody>
        </p:sp>
        <p:cxnSp>
          <p:nvCxnSpPr>
            <p:cNvPr id="180" name="Straight Arrow Connector 179"/>
            <p:cNvCxnSpPr>
              <a:endCxn id="162" idx="1"/>
            </p:cNvCxnSpPr>
            <p:nvPr/>
          </p:nvCxnSpPr>
          <p:spPr>
            <a:xfrm>
              <a:off x="1522412" y="23404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>
              <a:off x="1522412" y="27214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1522412" y="31024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>
              <a:off x="1522412" y="34834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1522412" y="38644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/>
            <p:nvPr/>
          </p:nvCxnSpPr>
          <p:spPr>
            <a:xfrm>
              <a:off x="1522412" y="43216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/>
            <p:nvPr/>
          </p:nvCxnSpPr>
          <p:spPr>
            <a:xfrm>
              <a:off x="1522412" y="47026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endCxn id="196" idx="1"/>
            </p:cNvCxnSpPr>
            <p:nvPr/>
          </p:nvCxnSpPr>
          <p:spPr>
            <a:xfrm>
              <a:off x="1522412" y="4953000"/>
              <a:ext cx="7620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endCxn id="162" idx="3"/>
            </p:cNvCxnSpPr>
            <p:nvPr/>
          </p:nvCxnSpPr>
          <p:spPr>
            <a:xfrm flipH="1">
              <a:off x="7085012" y="23404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H="1">
              <a:off x="7085012" y="31024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 flipH="1">
              <a:off x="7085012" y="34834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 flipH="1">
              <a:off x="7085012" y="38644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7085012" y="43216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 flipH="1">
              <a:off x="7085012" y="27214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 flipH="1">
              <a:off x="7085012" y="4724400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/>
            <p:nvPr/>
          </p:nvCxnSpPr>
          <p:spPr>
            <a:xfrm flipH="1">
              <a:off x="9599612" y="5257800"/>
              <a:ext cx="6858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Flowchart: Process 195"/>
            <p:cNvSpPr/>
            <p:nvPr/>
          </p:nvSpPr>
          <p:spPr>
            <a:xfrm>
              <a:off x="2284412" y="4800600"/>
              <a:ext cx="23622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 </a:t>
              </a:r>
              <a:r>
                <a:rPr lang="en-US" sz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Salescard</a:t>
              </a:r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Report</a:t>
              </a:r>
            </a:p>
          </p:txBody>
        </p:sp>
        <p:cxnSp>
          <p:nvCxnSpPr>
            <p:cNvPr id="197" name="Elbow Connector 196"/>
            <p:cNvCxnSpPr>
              <a:stCxn id="177" idx="1"/>
            </p:cNvCxnSpPr>
            <p:nvPr/>
          </p:nvCxnSpPr>
          <p:spPr>
            <a:xfrm rot="10800000" flipV="1">
              <a:off x="7085012" y="5334000"/>
              <a:ext cx="152400" cy="228600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>
              <a:stCxn id="174" idx="2"/>
            </p:cNvCxnSpPr>
            <p:nvPr/>
          </p:nvCxnSpPr>
          <p:spPr>
            <a:xfrm>
              <a:off x="5903912" y="4038600"/>
              <a:ext cx="0" cy="152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5789612" y="6379029"/>
              <a:ext cx="0" cy="152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12" name="Straight Arrow Connector 211"/>
            <p:cNvCxnSpPr>
              <a:stCxn id="177" idx="2"/>
            </p:cNvCxnSpPr>
            <p:nvPr/>
          </p:nvCxnSpPr>
          <p:spPr>
            <a:xfrm>
              <a:off x="8418512" y="5486400"/>
              <a:ext cx="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19" name="Straight Arrow Connector 218"/>
            <p:cNvCxnSpPr>
              <a:endCxn id="220" idx="1"/>
            </p:cNvCxnSpPr>
            <p:nvPr/>
          </p:nvCxnSpPr>
          <p:spPr>
            <a:xfrm>
              <a:off x="1522412" y="5334000"/>
              <a:ext cx="7620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Flowchart: Process 219"/>
            <p:cNvSpPr/>
            <p:nvPr/>
          </p:nvSpPr>
          <p:spPr>
            <a:xfrm>
              <a:off x="2284412" y="5181600"/>
              <a:ext cx="23622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Gift Distribution</a:t>
              </a:r>
            </a:p>
          </p:txBody>
        </p:sp>
        <p:sp>
          <p:nvSpPr>
            <p:cNvPr id="221" name="Flowchart: Process 220"/>
            <p:cNvSpPr/>
            <p:nvPr/>
          </p:nvSpPr>
          <p:spPr>
            <a:xfrm>
              <a:off x="7237412" y="4800600"/>
              <a:ext cx="23622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ABM Executive Amount</a:t>
              </a: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H="1">
              <a:off x="9599612" y="4953000"/>
              <a:ext cx="6858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8304212" y="58674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3" name="Elbow Connector 232"/>
            <p:cNvCxnSpPr>
              <a:stCxn id="177" idx="3"/>
            </p:cNvCxnSpPr>
            <p:nvPr/>
          </p:nvCxnSpPr>
          <p:spPr>
            <a:xfrm>
              <a:off x="9599612" y="5334000"/>
              <a:ext cx="152400" cy="228600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Elbow Connector 238"/>
            <p:cNvCxnSpPr>
              <a:stCxn id="179" idx="2"/>
              <a:endCxn id="225" idx="6"/>
            </p:cNvCxnSpPr>
            <p:nvPr/>
          </p:nvCxnSpPr>
          <p:spPr>
            <a:xfrm rot="5400000">
              <a:off x="8932862" y="5467350"/>
              <a:ext cx="114300" cy="914400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Elbow Connector 241"/>
            <p:cNvCxnSpPr>
              <a:stCxn id="178" idx="2"/>
              <a:endCxn id="225" idx="2"/>
            </p:cNvCxnSpPr>
            <p:nvPr/>
          </p:nvCxnSpPr>
          <p:spPr>
            <a:xfrm rot="16200000" flipH="1">
              <a:off x="7789862" y="5467350"/>
              <a:ext cx="114300" cy="914400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Elbow Connector 253"/>
            <p:cNvCxnSpPr>
              <a:stCxn id="225" idx="4"/>
            </p:cNvCxnSpPr>
            <p:nvPr/>
          </p:nvCxnSpPr>
          <p:spPr>
            <a:xfrm rot="5400000">
              <a:off x="7523162" y="5276850"/>
              <a:ext cx="76200" cy="1714500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285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6858000"/>
          </a:xfrm>
        </p:spPr>
        <p:txBody>
          <a:bodyPr anchor="ctr">
            <a:normAutofit/>
          </a:bodyPr>
          <a:lstStyle/>
          <a:p>
            <a:pPr algn="ctr" font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205043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427412" y="152400"/>
            <a:ext cx="5791200" cy="6553200"/>
          </a:xfrm>
          <a:prstGeom prst="rect">
            <a:avLst/>
          </a:prstGeom>
          <a:solidFill>
            <a:srgbClr val="CB340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DDDDD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48114" y="2130623"/>
            <a:ext cx="397375" cy="403359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925729" y="2537132"/>
            <a:ext cx="9031" cy="5989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28739" y="3140738"/>
            <a:ext cx="301042" cy="40651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15655" y="3146897"/>
            <a:ext cx="313084" cy="4003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89805" y="2740223"/>
            <a:ext cx="70400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" name="TextBox 9"/>
          <p:cNvSpPr txBox="1"/>
          <p:nvPr/>
        </p:nvSpPr>
        <p:spPr>
          <a:xfrm>
            <a:off x="684212" y="3426023"/>
            <a:ext cx="465192" cy="307777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</a:t>
            </a:r>
          </a:p>
        </p:txBody>
      </p:sp>
      <p:sp>
        <p:nvSpPr>
          <p:cNvPr id="12" name="Oval 11"/>
          <p:cNvSpPr/>
          <p:nvPr/>
        </p:nvSpPr>
        <p:spPr>
          <a:xfrm>
            <a:off x="5256212" y="1066800"/>
            <a:ext cx="2026929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Dashboard</a:t>
            </a:r>
          </a:p>
        </p:txBody>
      </p:sp>
      <p:sp>
        <p:nvSpPr>
          <p:cNvPr id="13" name="Oval 12"/>
          <p:cNvSpPr/>
          <p:nvPr/>
        </p:nvSpPr>
        <p:spPr>
          <a:xfrm>
            <a:off x="5256212" y="1600200"/>
            <a:ext cx="2026929" cy="457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Daily Report</a:t>
            </a:r>
          </a:p>
        </p:txBody>
      </p:sp>
      <p:sp>
        <p:nvSpPr>
          <p:cNvPr id="17" name="Oval 16"/>
          <p:cNvSpPr/>
          <p:nvPr/>
        </p:nvSpPr>
        <p:spPr>
          <a:xfrm>
            <a:off x="5332412" y="4038600"/>
            <a:ext cx="2026929" cy="457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Expense Report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222905" y="76200"/>
            <a:ext cx="2108269" cy="461665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MR Reporting</a:t>
            </a:r>
          </a:p>
        </p:txBody>
      </p:sp>
      <p:cxnSp>
        <p:nvCxnSpPr>
          <p:cNvPr id="76" name="Straight Connector 75"/>
          <p:cNvCxnSpPr>
            <a:endCxn id="36" idx="2"/>
          </p:cNvCxnSpPr>
          <p:nvPr/>
        </p:nvCxnSpPr>
        <p:spPr>
          <a:xfrm flipV="1">
            <a:off x="1293812" y="723900"/>
            <a:ext cx="3962400" cy="20193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13" idx="2"/>
          </p:cNvCxnSpPr>
          <p:nvPr/>
        </p:nvCxnSpPr>
        <p:spPr>
          <a:xfrm flipV="1">
            <a:off x="1293812" y="1828800"/>
            <a:ext cx="3962400" cy="9144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43" idx="2"/>
          </p:cNvCxnSpPr>
          <p:nvPr/>
        </p:nvCxnSpPr>
        <p:spPr>
          <a:xfrm>
            <a:off x="1370012" y="2743200"/>
            <a:ext cx="3962400" cy="210744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1131027" y="2133600"/>
            <a:ext cx="397375" cy="403359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11311652" y="3143715"/>
            <a:ext cx="301042" cy="40651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10998568" y="3149874"/>
            <a:ext cx="313084" cy="4003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1047412" y="2743200"/>
            <a:ext cx="70400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1" name="Oval 90"/>
          <p:cNvSpPr/>
          <p:nvPr/>
        </p:nvSpPr>
        <p:spPr>
          <a:xfrm>
            <a:off x="5332412" y="2133600"/>
            <a:ext cx="2026929" cy="457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Tour Planner</a:t>
            </a:r>
          </a:p>
        </p:txBody>
      </p:sp>
      <p:cxnSp>
        <p:nvCxnSpPr>
          <p:cNvPr id="99" name="Straight Connector 98"/>
          <p:cNvCxnSpPr>
            <a:stCxn id="12" idx="2"/>
          </p:cNvCxnSpPr>
          <p:nvPr/>
        </p:nvCxnSpPr>
        <p:spPr>
          <a:xfrm flipH="1">
            <a:off x="1293812" y="1257300"/>
            <a:ext cx="3962400" cy="14859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0990925" y="3505200"/>
            <a:ext cx="595035" cy="307777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ABM</a:t>
            </a:r>
          </a:p>
        </p:txBody>
      </p:sp>
      <p:cxnSp>
        <p:nvCxnSpPr>
          <p:cNvPr id="107" name="Straight Connector 106"/>
          <p:cNvCxnSpPr>
            <a:stCxn id="91" idx="6"/>
          </p:cNvCxnSpPr>
          <p:nvPr/>
        </p:nvCxnSpPr>
        <p:spPr>
          <a:xfrm>
            <a:off x="7359341" y="2362200"/>
            <a:ext cx="3529762" cy="37802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7283141" y="1827833"/>
            <a:ext cx="3627559" cy="90342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7" idx="6"/>
          </p:cNvCxnSpPr>
          <p:nvPr/>
        </p:nvCxnSpPr>
        <p:spPr>
          <a:xfrm flipV="1">
            <a:off x="7359341" y="2743200"/>
            <a:ext cx="3611871" cy="15240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36" idx="6"/>
          </p:cNvCxnSpPr>
          <p:nvPr/>
        </p:nvCxnSpPr>
        <p:spPr>
          <a:xfrm>
            <a:off x="7283141" y="723900"/>
            <a:ext cx="3627559" cy="198830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256212" y="533400"/>
            <a:ext cx="2026929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cxnSp>
        <p:nvCxnSpPr>
          <p:cNvPr id="51" name="Straight Connector 50"/>
          <p:cNvCxnSpPr>
            <a:stCxn id="12" idx="6"/>
          </p:cNvCxnSpPr>
          <p:nvPr/>
        </p:nvCxnSpPr>
        <p:spPr>
          <a:xfrm>
            <a:off x="7283141" y="1257300"/>
            <a:ext cx="3682162" cy="148292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332412" y="4648200"/>
            <a:ext cx="2026929" cy="40488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Profile</a:t>
            </a:r>
          </a:p>
        </p:txBody>
      </p:sp>
      <p:sp>
        <p:nvSpPr>
          <p:cNvPr id="44" name="Oval 43"/>
          <p:cNvSpPr/>
          <p:nvPr/>
        </p:nvSpPr>
        <p:spPr>
          <a:xfrm>
            <a:off x="6780212" y="2667000"/>
            <a:ext cx="2026929" cy="457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ABM Executive Amount</a:t>
            </a:r>
          </a:p>
        </p:txBody>
      </p:sp>
      <p:cxnSp>
        <p:nvCxnSpPr>
          <p:cNvPr id="57" name="Straight Connector 56"/>
          <p:cNvCxnSpPr>
            <a:stCxn id="44" idx="6"/>
          </p:cNvCxnSpPr>
          <p:nvPr/>
        </p:nvCxnSpPr>
        <p:spPr>
          <a:xfrm flipV="1">
            <a:off x="8807141" y="2762250"/>
            <a:ext cx="2158162" cy="13335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91" idx="2"/>
          </p:cNvCxnSpPr>
          <p:nvPr/>
        </p:nvCxnSpPr>
        <p:spPr>
          <a:xfrm flipV="1">
            <a:off x="1293812" y="2362200"/>
            <a:ext cx="4038600" cy="3810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5332412" y="5181600"/>
            <a:ext cx="2026929" cy="457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Password</a:t>
            </a:r>
          </a:p>
        </p:txBody>
      </p:sp>
      <p:cxnSp>
        <p:nvCxnSpPr>
          <p:cNvPr id="40" name="Straight Connector 39"/>
          <p:cNvCxnSpPr>
            <a:endCxn id="38" idx="2"/>
          </p:cNvCxnSpPr>
          <p:nvPr/>
        </p:nvCxnSpPr>
        <p:spPr>
          <a:xfrm>
            <a:off x="1370012" y="2743200"/>
            <a:ext cx="3962400" cy="26670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8" idx="6"/>
          </p:cNvCxnSpPr>
          <p:nvPr/>
        </p:nvCxnSpPr>
        <p:spPr>
          <a:xfrm flipV="1">
            <a:off x="7359341" y="2816423"/>
            <a:ext cx="3529762" cy="259377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5332412" y="5791200"/>
            <a:ext cx="2026929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Map</a:t>
            </a:r>
          </a:p>
        </p:txBody>
      </p:sp>
      <p:cxnSp>
        <p:nvCxnSpPr>
          <p:cNvPr id="59" name="Straight Connector 58"/>
          <p:cNvCxnSpPr>
            <a:stCxn id="58" idx="6"/>
          </p:cNvCxnSpPr>
          <p:nvPr/>
        </p:nvCxnSpPr>
        <p:spPr>
          <a:xfrm flipV="1">
            <a:off x="7359341" y="2740223"/>
            <a:ext cx="3611871" cy="324147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58" idx="2"/>
          </p:cNvCxnSpPr>
          <p:nvPr/>
        </p:nvCxnSpPr>
        <p:spPr>
          <a:xfrm>
            <a:off x="1293812" y="2743200"/>
            <a:ext cx="4038600" cy="32385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332412" y="6248400"/>
            <a:ext cx="2026929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</p:txBody>
      </p:sp>
      <p:cxnSp>
        <p:nvCxnSpPr>
          <p:cNvPr id="46" name="Straight Connector 45"/>
          <p:cNvCxnSpPr>
            <a:stCxn id="45" idx="6"/>
          </p:cNvCxnSpPr>
          <p:nvPr/>
        </p:nvCxnSpPr>
        <p:spPr>
          <a:xfrm flipV="1">
            <a:off x="7359341" y="2740223"/>
            <a:ext cx="3626338" cy="369867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5" idx="2"/>
          </p:cNvCxnSpPr>
          <p:nvPr/>
        </p:nvCxnSpPr>
        <p:spPr>
          <a:xfrm>
            <a:off x="1293812" y="2743200"/>
            <a:ext cx="4038600" cy="36957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17" idx="2"/>
          </p:cNvCxnSpPr>
          <p:nvPr/>
        </p:nvCxnSpPr>
        <p:spPr>
          <a:xfrm>
            <a:off x="1293812" y="2743200"/>
            <a:ext cx="4038600" cy="15240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3" idx="6"/>
          </p:cNvCxnSpPr>
          <p:nvPr/>
        </p:nvCxnSpPr>
        <p:spPr>
          <a:xfrm flipV="1">
            <a:off x="7359341" y="2743200"/>
            <a:ext cx="3626338" cy="210744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3808412" y="2667000"/>
            <a:ext cx="2026929" cy="457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Sales Card Report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1370012" y="2743200"/>
            <a:ext cx="2438400" cy="1524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3808412" y="3200400"/>
            <a:ext cx="2026929" cy="457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Gift Distribution</a:t>
            </a:r>
          </a:p>
        </p:txBody>
      </p:sp>
      <p:sp>
        <p:nvSpPr>
          <p:cNvPr id="72" name="Oval 71"/>
          <p:cNvSpPr/>
          <p:nvPr/>
        </p:nvSpPr>
        <p:spPr>
          <a:xfrm>
            <a:off x="6780212" y="3200400"/>
            <a:ext cx="2026929" cy="457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Team Report</a:t>
            </a:r>
          </a:p>
        </p:txBody>
      </p:sp>
      <p:cxnSp>
        <p:nvCxnSpPr>
          <p:cNvPr id="88" name="Straight Connector 87"/>
          <p:cNvCxnSpPr>
            <a:endCxn id="71" idx="2"/>
          </p:cNvCxnSpPr>
          <p:nvPr/>
        </p:nvCxnSpPr>
        <p:spPr>
          <a:xfrm>
            <a:off x="1293812" y="2743200"/>
            <a:ext cx="251460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72" idx="6"/>
          </p:cNvCxnSpPr>
          <p:nvPr/>
        </p:nvCxnSpPr>
        <p:spPr>
          <a:xfrm flipV="1">
            <a:off x="8807141" y="2743200"/>
            <a:ext cx="2164071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11307136" y="2540873"/>
            <a:ext cx="9031" cy="5989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0971212" y="2743964"/>
            <a:ext cx="70400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96935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88824" cy="6858000"/>
          </a:xfrm>
        </p:spPr>
        <p:txBody>
          <a:bodyPr anchor="ctr">
            <a:normAutofit/>
          </a:bodyPr>
          <a:lstStyle/>
          <a:p>
            <a:pPr algn="ctr" font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5.2 Class Diagram</a:t>
            </a:r>
          </a:p>
        </p:txBody>
      </p:sp>
    </p:spTree>
    <p:extLst>
      <p:ext uri="{BB962C8B-B14F-4D97-AF65-F5344CB8AC3E}">
        <p14:creationId xmlns:p14="http://schemas.microsoft.com/office/powerpoint/2010/main" val="136773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573963"/>
              </p:ext>
            </p:extLst>
          </p:nvPr>
        </p:nvGraphicFramePr>
        <p:xfrm>
          <a:off x="303212" y="2819400"/>
          <a:ext cx="1447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602"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Daily</a:t>
                      </a:r>
                      <a:r>
                        <a:rPr lang="en-US" sz="1600" b="1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Report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648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date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campaign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city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doctor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remark</a:t>
                      </a:r>
                      <a:endParaRPr lang="en-US" sz="1600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+Add()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+View()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989658"/>
              </p:ext>
            </p:extLst>
          </p:nvPr>
        </p:nvGraphicFramePr>
        <p:xfrm>
          <a:off x="303212" y="685800"/>
          <a:ext cx="1295399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602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Sales</a:t>
                      </a:r>
                      <a:r>
                        <a:rPr lang="en-US" sz="1600" b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</a:t>
                      </a: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648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date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campaign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product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+Add()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+View()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730594"/>
              </p:ext>
            </p:extLst>
          </p:nvPr>
        </p:nvGraphicFramePr>
        <p:xfrm>
          <a:off x="5332412" y="2743200"/>
          <a:ext cx="1295399" cy="149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602"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648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username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password</a:t>
                      </a:r>
                      <a:endParaRPr lang="en-US" sz="1600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+Login()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+Logout()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08930"/>
              </p:ext>
            </p:extLst>
          </p:nvPr>
        </p:nvGraphicFramePr>
        <p:xfrm>
          <a:off x="2513012" y="4724400"/>
          <a:ext cx="1295399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602"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Expense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648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date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km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kmrate</a:t>
                      </a:r>
                      <a:endParaRPr lang="en-US" sz="1600" u="non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misi</a:t>
                      </a:r>
                      <a:endParaRPr lang="en-US" sz="1600" u="non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+Add()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+Search()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789604"/>
              </p:ext>
            </p:extLst>
          </p:nvPr>
        </p:nvGraphicFramePr>
        <p:xfrm>
          <a:off x="10133012" y="4648200"/>
          <a:ext cx="1828799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602"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Tour Planner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648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from city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city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area</a:t>
                      </a:r>
                      <a:endParaRPr lang="en-US" sz="1600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+Add()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+View()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711461"/>
              </p:ext>
            </p:extLst>
          </p:nvPr>
        </p:nvGraphicFramePr>
        <p:xfrm>
          <a:off x="10590212" y="304800"/>
          <a:ext cx="1295399" cy="2239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654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4919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1600" u="non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dob</a:t>
                      </a:r>
                      <a:endParaRPr lang="en-US" sz="1600" u="non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email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mobile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address</a:t>
                      </a:r>
                      <a:endParaRPr lang="en-US" sz="1600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62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+View()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+Update()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284476"/>
              </p:ext>
            </p:extLst>
          </p:nvPr>
        </p:nvGraphicFramePr>
        <p:xfrm>
          <a:off x="7085012" y="4831080"/>
          <a:ext cx="1600200" cy="149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602"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</a:t>
                      </a:r>
                      <a:r>
                        <a:rPr lang="en-US" sz="1600" b="1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Report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648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date</a:t>
                      </a:r>
                      <a:endParaRPr lang="en-US" sz="1600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+View()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+Search()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557734"/>
              </p:ext>
            </p:extLst>
          </p:nvPr>
        </p:nvGraphicFramePr>
        <p:xfrm>
          <a:off x="6856412" y="152400"/>
          <a:ext cx="2133600" cy="1092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602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Change</a:t>
                      </a:r>
                      <a:r>
                        <a:rPr lang="en-US" sz="16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password</a:t>
                      </a: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password</a:t>
                      </a:r>
                      <a:endParaRPr lang="en-US" sz="1600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+Update()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382747"/>
              </p:ext>
            </p:extLst>
          </p:nvPr>
        </p:nvGraphicFramePr>
        <p:xfrm>
          <a:off x="4265612" y="152400"/>
          <a:ext cx="1676399" cy="13213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6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</a:t>
                      </a:r>
                      <a:endParaRPr lang="en-US" sz="1600" u="non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+View()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>
            <a:stCxn id="27" idx="1"/>
            <a:endCxn id="6" idx="3"/>
          </p:cNvCxnSpPr>
          <p:nvPr/>
        </p:nvCxnSpPr>
        <p:spPr>
          <a:xfrm flipH="1">
            <a:off x="1751012" y="3489960"/>
            <a:ext cx="3581400" cy="4419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7" idx="0"/>
            <a:endCxn id="35" idx="2"/>
          </p:cNvCxnSpPr>
          <p:nvPr/>
        </p:nvCxnSpPr>
        <p:spPr>
          <a:xfrm flipH="1" flipV="1">
            <a:off x="5103811" y="1473749"/>
            <a:ext cx="876300" cy="126945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1598614" y="2514600"/>
            <a:ext cx="3733798" cy="6858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33" idx="1"/>
          </p:cNvCxnSpPr>
          <p:nvPr/>
        </p:nvCxnSpPr>
        <p:spPr>
          <a:xfrm rot="10800000" flipV="1">
            <a:off x="6475412" y="698774"/>
            <a:ext cx="381000" cy="2044426"/>
          </a:xfrm>
          <a:prstGeom prst="bentConnector2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31" idx="2"/>
          </p:cNvCxnSpPr>
          <p:nvPr/>
        </p:nvCxnSpPr>
        <p:spPr>
          <a:xfrm rot="5400000">
            <a:off x="8300035" y="872124"/>
            <a:ext cx="1265654" cy="4610099"/>
          </a:xfrm>
          <a:prstGeom prst="bentConnector2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990012" y="762000"/>
            <a:ext cx="16002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8685212" y="5059680"/>
            <a:ext cx="14478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1751012" y="4419600"/>
            <a:ext cx="5334000" cy="53340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endCxn id="6" idx="2"/>
          </p:cNvCxnSpPr>
          <p:nvPr/>
        </p:nvCxnSpPr>
        <p:spPr>
          <a:xfrm rot="10800000">
            <a:off x="1027112" y="5044440"/>
            <a:ext cx="1485900" cy="975360"/>
          </a:xfrm>
          <a:prstGeom prst="bentConnector2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598612" y="2209800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103812" y="350520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027612" y="312420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865812" y="248159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80012" y="144780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551612" y="68580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99212" y="248159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551612" y="354839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971212" y="259080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751012" y="3881735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60412" y="5481935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208212" y="5939135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751012" y="4415135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9828212" y="5055215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609012" y="5055215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780212" y="4648200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*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525879"/>
              </p:ext>
            </p:extLst>
          </p:nvPr>
        </p:nvGraphicFramePr>
        <p:xfrm>
          <a:off x="2132012" y="152400"/>
          <a:ext cx="1676399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6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602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Gift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date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gift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city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area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doctor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+Add()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+View()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99079"/>
              </p:ext>
            </p:extLst>
          </p:nvPr>
        </p:nvGraphicFramePr>
        <p:xfrm>
          <a:off x="8532812" y="1371600"/>
          <a:ext cx="16764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602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ABM</a:t>
                      </a:r>
                      <a:r>
                        <a:rPr lang="en-US" sz="16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Executive </a:t>
                      </a:r>
                      <a:r>
                        <a:rPr lang="en-US" sz="16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date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city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1600" u="non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misi</a:t>
                      </a:r>
                      <a:endParaRPr lang="en-US" sz="1600" u="non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+Add()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+View()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3808412" y="1600200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103812" y="259080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  <p:cxnSp>
        <p:nvCxnSpPr>
          <p:cNvPr id="42" name="Elbow Connector 41"/>
          <p:cNvCxnSpPr/>
          <p:nvPr/>
        </p:nvCxnSpPr>
        <p:spPr>
          <a:xfrm rot="10800000" flipV="1">
            <a:off x="6627812" y="1752600"/>
            <a:ext cx="1905000" cy="1143000"/>
          </a:xfrm>
          <a:prstGeom prst="bentConnector3">
            <a:avLst>
              <a:gd name="adj1" fmla="val 31647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228012" y="1447800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551612" y="266700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3808412" y="1828800"/>
            <a:ext cx="1524000" cy="10668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913812" y="53340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285412" y="53340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9988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5.3 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66570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39964" y="3198168"/>
            <a:ext cx="3708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 for MR</a:t>
            </a:r>
          </a:p>
        </p:txBody>
      </p:sp>
    </p:spTree>
    <p:extLst>
      <p:ext uri="{BB962C8B-B14F-4D97-AF65-F5344CB8AC3E}">
        <p14:creationId xmlns:p14="http://schemas.microsoft.com/office/powerpoint/2010/main" val="181037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0012" y="844113"/>
            <a:ext cx="228600" cy="5328087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475240" y="533400"/>
            <a:ext cx="0" cy="61722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94012" y="533400"/>
            <a:ext cx="16099" cy="61722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113212" y="533400"/>
            <a:ext cx="0" cy="59436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Multiply 52"/>
          <p:cNvSpPr/>
          <p:nvPr/>
        </p:nvSpPr>
        <p:spPr>
          <a:xfrm>
            <a:off x="1293812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Multiply 53"/>
          <p:cNvSpPr/>
          <p:nvPr/>
        </p:nvSpPr>
        <p:spPr>
          <a:xfrm>
            <a:off x="2697610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339565" y="152400"/>
            <a:ext cx="1087847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u="sng" dirty="0">
                <a:solidFill>
                  <a:schemeClr val="bg1"/>
                </a:solidFill>
                <a:cs typeface="Times New Roman" panose="02020603050405020304" pitchFamily="18" charset="0"/>
              </a:rPr>
              <a:t>Watchlist</a:t>
            </a:r>
          </a:p>
        </p:txBody>
      </p:sp>
      <p:sp>
        <p:nvSpPr>
          <p:cNvPr id="72" name="Rectangle 71"/>
          <p:cNvSpPr/>
          <p:nvPr/>
        </p:nvSpPr>
        <p:spPr>
          <a:xfrm>
            <a:off x="989012" y="152400"/>
            <a:ext cx="1066800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u="sng" dirty="0">
                <a:solidFill>
                  <a:schemeClr val="bg1"/>
                </a:solidFill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81" name="TextBox 80"/>
          <p:cNvSpPr txBox="1"/>
          <p:nvPr/>
        </p:nvSpPr>
        <p:spPr>
          <a:xfrm flipH="1">
            <a:off x="3579811" y="215942"/>
            <a:ext cx="76200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: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392696" y="237165"/>
            <a:ext cx="76200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217612" y="237165"/>
            <a:ext cx="76200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-58327" y="594962"/>
            <a:ext cx="89800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050" dirty="0"/>
              <a:t>User</a:t>
            </a:r>
          </a:p>
        </p:txBody>
      </p:sp>
      <p:sp>
        <p:nvSpPr>
          <p:cNvPr id="118" name="Multiply 117"/>
          <p:cNvSpPr/>
          <p:nvPr/>
        </p:nvSpPr>
        <p:spPr>
          <a:xfrm>
            <a:off x="3884612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2817812" y="1403779"/>
            <a:ext cx="228600" cy="609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4022307" y="2816443"/>
            <a:ext cx="228600" cy="68580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1598612" y="1708579"/>
            <a:ext cx="12192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455612" y="1708579"/>
            <a:ext cx="9144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H="1">
            <a:off x="455612" y="1860979"/>
            <a:ext cx="9144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H="1">
            <a:off x="1598612" y="1860979"/>
            <a:ext cx="12192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H="1">
            <a:off x="1607863" y="3123457"/>
            <a:ext cx="24384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608012" y="1304496"/>
            <a:ext cx="76200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050" dirty="0"/>
              <a:t>Request for login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531812" y="1837896"/>
            <a:ext cx="1045479" cy="4154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050" dirty="0"/>
              <a:t>Authenticate</a:t>
            </a:r>
          </a:p>
          <a:p>
            <a:r>
              <a:rPr lang="en-US" sz="1050" dirty="0"/>
              <a:t> Successful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1446212" y="1300775"/>
            <a:ext cx="152400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050" dirty="0"/>
              <a:t>Request to manage Watchlist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1446212" y="1849564"/>
            <a:ext cx="160020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050" dirty="0"/>
              <a:t>Successfully</a:t>
            </a:r>
          </a:p>
          <a:p>
            <a:pPr algn="ctr"/>
            <a:r>
              <a:rPr lang="en-US" sz="1050" dirty="0"/>
              <a:t>Managed watchlist</a:t>
            </a:r>
          </a:p>
        </p:txBody>
      </p:sp>
      <p:cxnSp>
        <p:nvCxnSpPr>
          <p:cNvPr id="200" name="Straight Arrow Connector 199"/>
          <p:cNvCxnSpPr>
            <a:cxnSpLocks/>
          </p:cNvCxnSpPr>
          <p:nvPr/>
        </p:nvCxnSpPr>
        <p:spPr>
          <a:xfrm>
            <a:off x="463810" y="5334980"/>
            <a:ext cx="9144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cxnSpLocks/>
          </p:cNvCxnSpPr>
          <p:nvPr/>
        </p:nvCxnSpPr>
        <p:spPr>
          <a:xfrm flipH="1">
            <a:off x="463810" y="5487380"/>
            <a:ext cx="9144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428262" y="4830539"/>
            <a:ext cx="102398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050" dirty="0"/>
              <a:t>Request for logout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422231" y="5538539"/>
            <a:ext cx="102398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050" dirty="0"/>
              <a:t>Logged out</a:t>
            </a:r>
          </a:p>
          <a:p>
            <a:pPr algn="ctr"/>
            <a:r>
              <a:rPr lang="en-US" sz="1050" dirty="0"/>
              <a:t> Successfully</a:t>
            </a:r>
          </a:p>
        </p:txBody>
      </p:sp>
      <p:sp>
        <p:nvSpPr>
          <p:cNvPr id="90" name="Rectangle 89"/>
          <p:cNvSpPr/>
          <p:nvPr/>
        </p:nvSpPr>
        <p:spPr>
          <a:xfrm>
            <a:off x="3579811" y="152400"/>
            <a:ext cx="1066801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u="sng" dirty="0">
                <a:solidFill>
                  <a:schemeClr val="bg2"/>
                </a:solidFill>
                <a:cs typeface="Times New Roman" panose="02020603050405020304" pitchFamily="18" charset="0"/>
              </a:rPr>
              <a:t>Holdings</a:t>
            </a:r>
            <a:endParaRPr lang="en-US" sz="1050" b="1" u="sng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1591957" y="2971057"/>
            <a:ext cx="24384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3672054" y="242845"/>
            <a:ext cx="76200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688042" y="2648929"/>
            <a:ext cx="2117887" cy="25391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050" dirty="0"/>
              <a:t>Request to manage  Holdings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455463" y="3028892"/>
            <a:ext cx="266700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050" dirty="0"/>
              <a:t>Successfully managed    sales card report</a:t>
            </a:r>
          </a:p>
        </p:txBody>
      </p:sp>
      <p:sp>
        <p:nvSpPr>
          <p:cNvPr id="116" name="Oval 115"/>
          <p:cNvSpPr/>
          <p:nvPr/>
        </p:nvSpPr>
        <p:spPr>
          <a:xfrm>
            <a:off x="303212" y="1524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17" name="Straight Connector 116"/>
          <p:cNvCxnSpPr/>
          <p:nvPr/>
        </p:nvCxnSpPr>
        <p:spPr>
          <a:xfrm>
            <a:off x="379412" y="304800"/>
            <a:ext cx="0" cy="2286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291180" y="373380"/>
            <a:ext cx="88232" cy="838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79412" y="373380"/>
            <a:ext cx="76200" cy="838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291180" y="525780"/>
            <a:ext cx="88232" cy="838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379412" y="525780"/>
            <a:ext cx="76200" cy="838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303212" y="838200"/>
            <a:ext cx="152400" cy="532808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" name="Straight Connector 138"/>
          <p:cNvCxnSpPr>
            <a:cxnSpLocks/>
          </p:cNvCxnSpPr>
          <p:nvPr/>
        </p:nvCxnSpPr>
        <p:spPr>
          <a:xfrm>
            <a:off x="379412" y="1327579"/>
            <a:ext cx="0" cy="762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cxnSpLocks/>
          </p:cNvCxnSpPr>
          <p:nvPr/>
        </p:nvCxnSpPr>
        <p:spPr>
          <a:xfrm>
            <a:off x="379412" y="6172200"/>
            <a:ext cx="0" cy="6858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ED1386B-3CC2-476B-9BA3-7D58BC5C2F61}"/>
              </a:ext>
            </a:extLst>
          </p:cNvPr>
          <p:cNvCxnSpPr/>
          <p:nvPr/>
        </p:nvCxnSpPr>
        <p:spPr>
          <a:xfrm>
            <a:off x="5394855" y="533400"/>
            <a:ext cx="0" cy="59436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B5568DC-BDE7-4C39-93ED-1D4B96C75E30}"/>
              </a:ext>
            </a:extLst>
          </p:cNvPr>
          <p:cNvSpPr txBox="1"/>
          <p:nvPr/>
        </p:nvSpPr>
        <p:spPr>
          <a:xfrm flipH="1">
            <a:off x="4861454" y="215942"/>
            <a:ext cx="76200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:</a:t>
            </a:r>
          </a:p>
        </p:txBody>
      </p:sp>
      <p:sp>
        <p:nvSpPr>
          <p:cNvPr id="113" name="Multiply 117">
            <a:extLst>
              <a:ext uri="{FF2B5EF4-FFF2-40B4-BE49-F238E27FC236}">
                <a16:creationId xmlns:a16="http://schemas.microsoft.com/office/drawing/2014/main" id="{FEED6C84-6B66-420F-B4D9-AE20522AAFD9}"/>
              </a:ext>
            </a:extLst>
          </p:cNvPr>
          <p:cNvSpPr/>
          <p:nvPr/>
        </p:nvSpPr>
        <p:spPr>
          <a:xfrm>
            <a:off x="5166255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42D4BB2-1E10-4E04-8FA6-0DEBC55E9DCD}"/>
              </a:ext>
            </a:extLst>
          </p:cNvPr>
          <p:cNvSpPr/>
          <p:nvPr/>
        </p:nvSpPr>
        <p:spPr>
          <a:xfrm>
            <a:off x="5265707" y="3907734"/>
            <a:ext cx="228600" cy="68580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C0DBA8F-8146-4138-8DEB-D1559778728A}"/>
              </a:ext>
            </a:extLst>
          </p:cNvPr>
          <p:cNvSpPr/>
          <p:nvPr/>
        </p:nvSpPr>
        <p:spPr>
          <a:xfrm>
            <a:off x="4861454" y="152400"/>
            <a:ext cx="1066801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u="sng" dirty="0">
                <a:solidFill>
                  <a:schemeClr val="bg2"/>
                </a:solidFill>
                <a:cs typeface="Times New Roman" panose="02020603050405020304" pitchFamily="18" charset="0"/>
              </a:rPr>
              <a:t>Predictions</a:t>
            </a:r>
            <a:endParaRPr lang="en-US" sz="1050" b="1" u="sng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26BB957-470E-4622-91B4-2F586C6102AE}"/>
              </a:ext>
            </a:extLst>
          </p:cNvPr>
          <p:cNvSpPr txBox="1"/>
          <p:nvPr/>
        </p:nvSpPr>
        <p:spPr>
          <a:xfrm>
            <a:off x="4953697" y="242845"/>
            <a:ext cx="76200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:</a:t>
            </a: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9A083331-125F-467D-91FE-C5EE445C45DA}"/>
              </a:ext>
            </a:extLst>
          </p:cNvPr>
          <p:cNvCxnSpPr>
            <a:cxnSpLocks/>
          </p:cNvCxnSpPr>
          <p:nvPr/>
        </p:nvCxnSpPr>
        <p:spPr>
          <a:xfrm flipH="1">
            <a:off x="1674812" y="4250634"/>
            <a:ext cx="3590651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2A9DC87-64F4-40B6-AF8C-F91F3D91C552}"/>
              </a:ext>
            </a:extLst>
          </p:cNvPr>
          <p:cNvCxnSpPr>
            <a:cxnSpLocks/>
          </p:cNvCxnSpPr>
          <p:nvPr/>
        </p:nvCxnSpPr>
        <p:spPr>
          <a:xfrm>
            <a:off x="1607863" y="4100466"/>
            <a:ext cx="3655838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F720ECB9-D7D2-4501-92F9-8B9407344D30}"/>
              </a:ext>
            </a:extLst>
          </p:cNvPr>
          <p:cNvSpPr txBox="1"/>
          <p:nvPr/>
        </p:nvSpPr>
        <p:spPr>
          <a:xfrm>
            <a:off x="1582337" y="4310415"/>
            <a:ext cx="374794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050" dirty="0"/>
              <a:t>Successfully managed    Predictions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34698ED-E227-4296-A8AF-5891E435BA57}"/>
              </a:ext>
            </a:extLst>
          </p:cNvPr>
          <p:cNvSpPr txBox="1"/>
          <p:nvPr/>
        </p:nvSpPr>
        <p:spPr>
          <a:xfrm>
            <a:off x="2360612" y="3853896"/>
            <a:ext cx="2729441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050" dirty="0"/>
              <a:t>Request to get Prediction</a:t>
            </a:r>
          </a:p>
        </p:txBody>
      </p:sp>
    </p:spTree>
    <p:extLst>
      <p:ext uri="{BB962C8B-B14F-4D97-AF65-F5344CB8AC3E}">
        <p14:creationId xmlns:p14="http://schemas.microsoft.com/office/powerpoint/2010/main" val="393593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0812" y="685798"/>
            <a:ext cx="12188825" cy="7620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 REPORTING APP</a:t>
            </a:r>
          </a:p>
        </p:txBody>
      </p:sp>
      <p:pic>
        <p:nvPicPr>
          <p:cNvPr id="16" name="Picture 2" descr="C:\Users\mistr\Desktop\project RAT\ur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9303" y="1548026"/>
            <a:ext cx="2111889" cy="1885614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64430" y="3538301"/>
            <a:ext cx="7259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 : - M.C.A. (Lateral Entry ) Semester-VI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7112" y="4170761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CHIRAYU D. PANDIT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Enrollment No :- 14084212018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04012" y="4183559"/>
            <a:ext cx="4038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AKSHAY N. MANGUKIYA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Enrollment No :- 14084212015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53247" y="47698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</a:t>
            </a:r>
          </a:p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Jigneshkumar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 Chauhan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6412" y="5666770"/>
            <a:ext cx="609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to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Ganpat University</a:t>
            </a:r>
          </a:p>
        </p:txBody>
      </p:sp>
    </p:spTree>
    <p:extLst>
      <p:ext uri="{BB962C8B-B14F-4D97-AF65-F5344CB8AC3E}">
        <p14:creationId xmlns:p14="http://schemas.microsoft.com/office/powerpoint/2010/main" val="391252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45867" y="3124200"/>
            <a:ext cx="3897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 for ABM</a:t>
            </a:r>
          </a:p>
        </p:txBody>
      </p:sp>
    </p:spTree>
    <p:extLst>
      <p:ext uri="{BB962C8B-B14F-4D97-AF65-F5344CB8AC3E}">
        <p14:creationId xmlns:p14="http://schemas.microsoft.com/office/powerpoint/2010/main" val="177557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0012" y="844113"/>
            <a:ext cx="228600" cy="5328087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37412" y="152400"/>
            <a:ext cx="1011647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u="sng" dirty="0">
                <a:solidFill>
                  <a:schemeClr val="bg1"/>
                </a:solidFill>
                <a:cs typeface="Times New Roman" panose="02020603050405020304" pitchFamily="18" charset="0"/>
              </a:rPr>
              <a:t>Team Report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493228" y="533400"/>
            <a:ext cx="0" cy="61722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94012" y="533400"/>
            <a:ext cx="0" cy="60960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095085" y="533400"/>
            <a:ext cx="18127" cy="60960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332412" y="609600"/>
            <a:ext cx="64223" cy="6035899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770812" y="609600"/>
            <a:ext cx="73900" cy="59436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8978720" y="533400"/>
            <a:ext cx="11293" cy="60198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209212" y="533400"/>
            <a:ext cx="0" cy="60198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Multiply 52"/>
          <p:cNvSpPr/>
          <p:nvPr/>
        </p:nvSpPr>
        <p:spPr>
          <a:xfrm>
            <a:off x="1293812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Multiply 53"/>
          <p:cNvSpPr/>
          <p:nvPr/>
        </p:nvSpPr>
        <p:spPr>
          <a:xfrm>
            <a:off x="2697610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435565" y="152400"/>
            <a:ext cx="1087847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u="sng" dirty="0">
                <a:solidFill>
                  <a:schemeClr val="bg1"/>
                </a:solidFill>
                <a:cs typeface="Times New Roman" panose="02020603050405020304" pitchFamily="18" charset="0"/>
              </a:rPr>
              <a:t>Change Password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675812" y="152400"/>
            <a:ext cx="1087847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u="sng" dirty="0">
                <a:solidFill>
                  <a:schemeClr val="bg1"/>
                </a:solidFill>
                <a:cs typeface="Times New Roman" panose="02020603050405020304" pitchFamily="18" charset="0"/>
              </a:rPr>
              <a:t>Profile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799012" y="152400"/>
            <a:ext cx="1087847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u="sng" dirty="0">
                <a:solidFill>
                  <a:schemeClr val="bg1"/>
                </a:solidFill>
                <a:cs typeface="Times New Roman" panose="02020603050405020304" pitchFamily="18" charset="0"/>
              </a:rPr>
              <a:t>Tour Planner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018212" y="152400"/>
            <a:ext cx="1011647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u="sng" dirty="0">
                <a:solidFill>
                  <a:schemeClr val="bg1"/>
                </a:solidFill>
                <a:cs typeface="Times New Roman" panose="02020603050405020304" pitchFamily="18" charset="0"/>
              </a:rPr>
              <a:t>Expense Report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39565" y="152400"/>
            <a:ext cx="1087847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u="sng" dirty="0">
                <a:solidFill>
                  <a:schemeClr val="bg1"/>
                </a:solidFill>
                <a:cs typeface="Times New Roman" panose="02020603050405020304" pitchFamily="18" charset="0"/>
              </a:rPr>
              <a:t>Daily Report</a:t>
            </a:r>
          </a:p>
        </p:txBody>
      </p:sp>
      <p:sp>
        <p:nvSpPr>
          <p:cNvPr id="72" name="Rectangle 71"/>
          <p:cNvSpPr/>
          <p:nvPr/>
        </p:nvSpPr>
        <p:spPr>
          <a:xfrm>
            <a:off x="989012" y="152400"/>
            <a:ext cx="1066800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u="sng" dirty="0">
                <a:solidFill>
                  <a:schemeClr val="bg1"/>
                </a:solidFill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73" name="Oval 72"/>
          <p:cNvSpPr/>
          <p:nvPr/>
        </p:nvSpPr>
        <p:spPr>
          <a:xfrm>
            <a:off x="303212" y="1524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379412" y="304800"/>
            <a:ext cx="0" cy="2286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418996" y="194846"/>
            <a:ext cx="762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566996" y="183178"/>
            <a:ext cx="762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149213" y="183178"/>
            <a:ext cx="4571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1" name="TextBox 80"/>
          <p:cNvSpPr txBox="1"/>
          <p:nvPr/>
        </p:nvSpPr>
        <p:spPr>
          <a:xfrm flipH="1">
            <a:off x="3579811" y="173623"/>
            <a:ext cx="762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: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0895012" y="152400"/>
            <a:ext cx="1066800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u="sng" dirty="0">
                <a:solidFill>
                  <a:schemeClr val="bg1"/>
                </a:solidFill>
                <a:cs typeface="Times New Roman" panose="02020603050405020304" pitchFamily="18" charset="0"/>
              </a:rPr>
              <a:t>Map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905126" y="177754"/>
            <a:ext cx="762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833060" y="186448"/>
            <a:ext cx="762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389796" y="170526"/>
            <a:ext cx="762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234704" y="177754"/>
            <a:ext cx="762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:</a:t>
            </a:r>
          </a:p>
        </p:txBody>
      </p:sp>
      <p:cxnSp>
        <p:nvCxnSpPr>
          <p:cNvPr id="97" name="Straight Connector 96"/>
          <p:cNvCxnSpPr/>
          <p:nvPr/>
        </p:nvCxnSpPr>
        <p:spPr>
          <a:xfrm flipH="1">
            <a:off x="291180" y="373380"/>
            <a:ext cx="88232" cy="838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79412" y="373380"/>
            <a:ext cx="76200" cy="838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291180" y="525780"/>
            <a:ext cx="88232" cy="838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79412" y="525780"/>
            <a:ext cx="76200" cy="838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98795" y="533400"/>
            <a:ext cx="585417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400" dirty="0"/>
              <a:t>ABM</a:t>
            </a:r>
          </a:p>
        </p:txBody>
      </p:sp>
      <p:cxnSp>
        <p:nvCxnSpPr>
          <p:cNvPr id="112" name="Straight Connector 111"/>
          <p:cNvCxnSpPr/>
          <p:nvPr/>
        </p:nvCxnSpPr>
        <p:spPr>
          <a:xfrm>
            <a:off x="6521950" y="609600"/>
            <a:ext cx="30833" cy="60198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Multiply 117"/>
          <p:cNvSpPr/>
          <p:nvPr/>
        </p:nvSpPr>
        <p:spPr>
          <a:xfrm>
            <a:off x="3884612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Multiply 118"/>
          <p:cNvSpPr/>
          <p:nvPr/>
        </p:nvSpPr>
        <p:spPr>
          <a:xfrm>
            <a:off x="5180012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Multiply 119"/>
          <p:cNvSpPr/>
          <p:nvPr/>
        </p:nvSpPr>
        <p:spPr>
          <a:xfrm>
            <a:off x="6335891" y="6458166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Multiply 120"/>
          <p:cNvSpPr/>
          <p:nvPr/>
        </p:nvSpPr>
        <p:spPr>
          <a:xfrm>
            <a:off x="7618412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Multiply 121"/>
          <p:cNvSpPr/>
          <p:nvPr/>
        </p:nvSpPr>
        <p:spPr>
          <a:xfrm>
            <a:off x="8761412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Multiply 122"/>
          <p:cNvSpPr/>
          <p:nvPr/>
        </p:nvSpPr>
        <p:spPr>
          <a:xfrm>
            <a:off x="10012810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2788628" y="838200"/>
            <a:ext cx="228600" cy="609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4007828" y="1524000"/>
            <a:ext cx="228600" cy="68580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5246484" y="2209800"/>
            <a:ext cx="228600" cy="68580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6418668" y="2895600"/>
            <a:ext cx="228600" cy="68580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694612" y="3581400"/>
            <a:ext cx="228600" cy="68580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8870271" y="4267200"/>
            <a:ext cx="228600" cy="68580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10096790" y="4953000"/>
            <a:ext cx="228600" cy="68580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1598612" y="1143000"/>
            <a:ext cx="12192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1446212" y="2438400"/>
            <a:ext cx="38100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1598612" y="3124200"/>
            <a:ext cx="4820056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522412" y="3810000"/>
            <a:ext cx="61722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1407300" y="4495800"/>
            <a:ext cx="74676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1407300" y="5257800"/>
            <a:ext cx="86868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455612" y="1143000"/>
            <a:ext cx="9144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H="1">
            <a:off x="455612" y="1295400"/>
            <a:ext cx="9144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H="1">
            <a:off x="1598612" y="1295400"/>
            <a:ext cx="12192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H="1">
            <a:off x="1598612" y="1981200"/>
            <a:ext cx="24384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H="1">
            <a:off x="1598612" y="2590800"/>
            <a:ext cx="36576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598612" y="3276600"/>
            <a:ext cx="48006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H="1">
            <a:off x="1598612" y="3962400"/>
            <a:ext cx="60960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H="1">
            <a:off x="1598612" y="4648200"/>
            <a:ext cx="73152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1598612" y="5410200"/>
            <a:ext cx="85344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608012" y="762000"/>
            <a:ext cx="762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00" dirty="0"/>
              <a:t>Request for login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531812" y="1295400"/>
            <a:ext cx="9236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900" dirty="0"/>
              <a:t>Authenticate</a:t>
            </a:r>
          </a:p>
          <a:p>
            <a:r>
              <a:rPr lang="en-US" sz="900" dirty="0"/>
              <a:t> Successful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1446212" y="758279"/>
            <a:ext cx="152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900" dirty="0"/>
              <a:t>Request to manage daily report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3427412" y="2895600"/>
            <a:ext cx="381753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900" dirty="0"/>
              <a:t>Request to view       expense report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2817812" y="2209800"/>
            <a:ext cx="2148345" cy="2308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900" dirty="0"/>
              <a:t>Request  to manage    tour planner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8249528" y="5026968"/>
            <a:ext cx="1715534" cy="2308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900" dirty="0"/>
              <a:t>Request to  manage profile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7053912" y="4267200"/>
            <a:ext cx="1891865" cy="2308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900" dirty="0"/>
              <a:t>Request  to  change password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5814492" y="3581400"/>
            <a:ext cx="1810111" cy="2308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900" dirty="0"/>
              <a:t>Request to  view team report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9600612" y="5638800"/>
            <a:ext cx="1465466" cy="2308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900" dirty="0"/>
              <a:t>Request   to view Map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1446212" y="1307068"/>
            <a:ext cx="1600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900" dirty="0"/>
              <a:t>Successfully</a:t>
            </a:r>
          </a:p>
          <a:p>
            <a:pPr algn="ctr"/>
            <a:r>
              <a:rPr lang="en-US" sz="900" dirty="0"/>
              <a:t>Managed daily report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960812" y="3276600"/>
            <a:ext cx="25146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r"/>
            <a:r>
              <a:rPr lang="en-US" sz="900" dirty="0"/>
              <a:t>Successfully viewed    expense report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2817812" y="2590800"/>
            <a:ext cx="22860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900" dirty="0"/>
              <a:t>Successfully  Managed tour planner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8156482" y="5407968"/>
            <a:ext cx="19050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900" dirty="0"/>
              <a:t>Successfully   Managed profile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6419432" y="4648200"/>
            <a:ext cx="26670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900" dirty="0"/>
              <a:t>Successfully  Update   change password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984072" y="3962400"/>
            <a:ext cx="26670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900" dirty="0"/>
              <a:t>Successfully viewed   team report 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8901372" y="6017568"/>
            <a:ext cx="26670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900" dirty="0"/>
              <a:t>Successfully  viewed map</a:t>
            </a:r>
          </a:p>
        </p:txBody>
      </p:sp>
      <p:cxnSp>
        <p:nvCxnSpPr>
          <p:cNvPr id="200" name="Straight Arrow Connector 199"/>
          <p:cNvCxnSpPr/>
          <p:nvPr/>
        </p:nvCxnSpPr>
        <p:spPr>
          <a:xfrm>
            <a:off x="455612" y="5852012"/>
            <a:ext cx="9144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H="1">
            <a:off x="455612" y="6004412"/>
            <a:ext cx="9144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455612" y="5517676"/>
            <a:ext cx="7619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00" dirty="0"/>
              <a:t>Request for logout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413132" y="5985302"/>
            <a:ext cx="8980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sz="900" dirty="0"/>
              <a:t>Logged out</a:t>
            </a:r>
          </a:p>
          <a:p>
            <a:pPr algn="ctr"/>
            <a:r>
              <a:rPr lang="en-US" sz="900" dirty="0"/>
              <a:t> Successfully</a:t>
            </a:r>
          </a:p>
        </p:txBody>
      </p:sp>
      <p:cxnSp>
        <p:nvCxnSpPr>
          <p:cNvPr id="89" name="Straight Connector 88"/>
          <p:cNvCxnSpPr/>
          <p:nvPr/>
        </p:nvCxnSpPr>
        <p:spPr>
          <a:xfrm>
            <a:off x="11460610" y="609600"/>
            <a:ext cx="0" cy="60198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3579811" y="152400"/>
            <a:ext cx="1066801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u="sng" dirty="0">
                <a:solidFill>
                  <a:schemeClr val="bg2"/>
                </a:solidFill>
                <a:cs typeface="Times New Roman" panose="02020603050405020304" pitchFamily="18" charset="0"/>
              </a:rPr>
              <a:t>Executive Amount</a:t>
            </a:r>
          </a:p>
        </p:txBody>
      </p:sp>
      <p:sp>
        <p:nvSpPr>
          <p:cNvPr id="91" name="Multiply 90"/>
          <p:cNvSpPr/>
          <p:nvPr/>
        </p:nvSpPr>
        <p:spPr>
          <a:xfrm>
            <a:off x="11246524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1352212" y="5562600"/>
            <a:ext cx="228600" cy="68580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1522412" y="5867400"/>
            <a:ext cx="98298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1598612" y="6019800"/>
            <a:ext cx="97536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561290" y="1600200"/>
            <a:ext cx="2518638" cy="2308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900" dirty="0"/>
              <a:t>Request   to manage    Executive Amount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446212" y="1978968"/>
            <a:ext cx="26670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900" dirty="0"/>
              <a:t>Successfully Managed Executive Amount</a:t>
            </a: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1598612" y="1828800"/>
            <a:ext cx="24384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1166342" y="177754"/>
            <a:ext cx="762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698164" y="185118"/>
            <a:ext cx="762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303212" y="838200"/>
            <a:ext cx="152400" cy="532808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Straight Connector 104"/>
          <p:cNvCxnSpPr>
            <a:endCxn id="103" idx="0"/>
          </p:cNvCxnSpPr>
          <p:nvPr/>
        </p:nvCxnSpPr>
        <p:spPr>
          <a:xfrm>
            <a:off x="379412" y="762000"/>
            <a:ext cx="0" cy="762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79412" y="6172200"/>
            <a:ext cx="0" cy="6858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81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5.4 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8436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334541" y="3198168"/>
            <a:ext cx="3519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for MR</a:t>
            </a:r>
          </a:p>
        </p:txBody>
      </p:sp>
    </p:spTree>
    <p:extLst>
      <p:ext uri="{BB962C8B-B14F-4D97-AF65-F5344CB8AC3E}">
        <p14:creationId xmlns:p14="http://schemas.microsoft.com/office/powerpoint/2010/main" val="270023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44D3DF92-4A82-4BC0-A198-88E2BF82159E}"/>
              </a:ext>
            </a:extLst>
          </p:cNvPr>
          <p:cNvSpPr/>
          <p:nvPr/>
        </p:nvSpPr>
        <p:spPr>
          <a:xfrm>
            <a:off x="5659053" y="0"/>
            <a:ext cx="467653" cy="467653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D403A475-D31D-46D7-ABDD-129340D11D57}"/>
              </a:ext>
            </a:extLst>
          </p:cNvPr>
          <p:cNvSpPr/>
          <p:nvPr/>
        </p:nvSpPr>
        <p:spPr>
          <a:xfrm>
            <a:off x="5103812" y="1295400"/>
            <a:ext cx="1524000" cy="457200"/>
          </a:xfrm>
          <a:prstGeom prst="flowChartDecision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Elbow Connector 44">
            <a:extLst>
              <a:ext uri="{FF2B5EF4-FFF2-40B4-BE49-F238E27FC236}">
                <a16:creationId xmlns:a16="http://schemas.microsoft.com/office/drawing/2014/main" id="{0151A469-7919-4996-AE35-F2E8949ADFBB}"/>
              </a:ext>
            </a:extLst>
          </p:cNvPr>
          <p:cNvCxnSpPr>
            <a:cxnSpLocks/>
            <a:stCxn id="53" idx="3"/>
            <a:endCxn id="58" idx="3"/>
          </p:cNvCxnSpPr>
          <p:nvPr/>
        </p:nvCxnSpPr>
        <p:spPr>
          <a:xfrm flipH="1" flipV="1">
            <a:off x="6475412" y="914400"/>
            <a:ext cx="152400" cy="609600"/>
          </a:xfrm>
          <a:prstGeom prst="bentConnector3">
            <a:avLst>
              <a:gd name="adj1" fmla="val -854047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35F83C2-A032-4202-9B89-DFB5E0859FD3}"/>
              </a:ext>
            </a:extLst>
          </p:cNvPr>
          <p:cNvSpPr txBox="1"/>
          <p:nvPr/>
        </p:nvSpPr>
        <p:spPr>
          <a:xfrm>
            <a:off x="5256212" y="1981200"/>
            <a:ext cx="716152" cy="24687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Valid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8AEFBE-5A12-4BED-BDA8-68115BAC3AA2}"/>
              </a:ext>
            </a:extLst>
          </p:cNvPr>
          <p:cNvSpPr txBox="1"/>
          <p:nvPr/>
        </p:nvSpPr>
        <p:spPr>
          <a:xfrm>
            <a:off x="7108705" y="1295400"/>
            <a:ext cx="966907" cy="246221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Not Valid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CFD4D8C-D03F-4605-B6F7-DAD67D4EDBF2}"/>
              </a:ext>
            </a:extLst>
          </p:cNvPr>
          <p:cNvSpPr/>
          <p:nvPr/>
        </p:nvSpPr>
        <p:spPr>
          <a:xfrm>
            <a:off x="3682999" y="2532870"/>
            <a:ext cx="4392613" cy="230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lowchart: Terminator 57">
            <a:extLst>
              <a:ext uri="{FF2B5EF4-FFF2-40B4-BE49-F238E27FC236}">
                <a16:creationId xmlns:a16="http://schemas.microsoft.com/office/drawing/2014/main" id="{D6263024-0E8B-4ABE-8D0B-625D9BF1F23C}"/>
              </a:ext>
            </a:extLst>
          </p:cNvPr>
          <p:cNvSpPr/>
          <p:nvPr/>
        </p:nvSpPr>
        <p:spPr>
          <a:xfrm>
            <a:off x="5256212" y="762000"/>
            <a:ext cx="1219200" cy="304800"/>
          </a:xfrm>
          <a:prstGeom prst="flowChartTerminator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8216F8A-9E7D-498E-9905-C767B24DCEDA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5865812" y="457200"/>
            <a:ext cx="0" cy="3048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A032FE-4F4C-4F6B-9483-EB6C1F8E6E75}"/>
              </a:ext>
            </a:extLst>
          </p:cNvPr>
          <p:cNvCxnSpPr/>
          <p:nvPr/>
        </p:nvCxnSpPr>
        <p:spPr>
          <a:xfrm>
            <a:off x="7389812" y="4267200"/>
            <a:ext cx="0" cy="7620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3E1A978-9067-4D95-808F-9406A1ACC669}"/>
              </a:ext>
            </a:extLst>
          </p:cNvPr>
          <p:cNvCxnSpPr/>
          <p:nvPr/>
        </p:nvCxnSpPr>
        <p:spPr>
          <a:xfrm>
            <a:off x="4418012" y="4267200"/>
            <a:ext cx="0" cy="7620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E7DEDF2-973E-4E1C-90A2-6E467BCDA9CE}"/>
              </a:ext>
            </a:extLst>
          </p:cNvPr>
          <p:cNvCxnSpPr/>
          <p:nvPr/>
        </p:nvCxnSpPr>
        <p:spPr>
          <a:xfrm>
            <a:off x="5942012" y="5105400"/>
            <a:ext cx="0" cy="4572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lowchart: Terminator 66">
            <a:extLst>
              <a:ext uri="{FF2B5EF4-FFF2-40B4-BE49-F238E27FC236}">
                <a16:creationId xmlns:a16="http://schemas.microsoft.com/office/drawing/2014/main" id="{B56CC133-AC26-4278-982E-AA55A761E367}"/>
              </a:ext>
            </a:extLst>
          </p:cNvPr>
          <p:cNvSpPr/>
          <p:nvPr/>
        </p:nvSpPr>
        <p:spPr>
          <a:xfrm>
            <a:off x="5332412" y="5562600"/>
            <a:ext cx="1219200" cy="304800"/>
          </a:xfrm>
          <a:prstGeom prst="flowChartTerminator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8BF9805-309B-4C3E-A5F0-14A85E75BABE}"/>
              </a:ext>
            </a:extLst>
          </p:cNvPr>
          <p:cNvCxnSpPr/>
          <p:nvPr/>
        </p:nvCxnSpPr>
        <p:spPr>
          <a:xfrm>
            <a:off x="5942012" y="5867400"/>
            <a:ext cx="0" cy="2286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9D03FA60-07B1-4914-9F26-519D3ABD5CEE}"/>
              </a:ext>
            </a:extLst>
          </p:cNvPr>
          <p:cNvSpPr/>
          <p:nvPr/>
        </p:nvSpPr>
        <p:spPr>
          <a:xfrm>
            <a:off x="5637212" y="6096000"/>
            <a:ext cx="533400" cy="533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BAD30BD-81C1-4229-9AAB-1647520CA5B8}"/>
              </a:ext>
            </a:extLst>
          </p:cNvPr>
          <p:cNvSpPr/>
          <p:nvPr/>
        </p:nvSpPr>
        <p:spPr>
          <a:xfrm>
            <a:off x="5687941" y="6147908"/>
            <a:ext cx="440739" cy="44073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C8796ED-59C9-4259-8034-A14CCC60730E}"/>
              </a:ext>
            </a:extLst>
          </p:cNvPr>
          <p:cNvCxnSpPr/>
          <p:nvPr/>
        </p:nvCxnSpPr>
        <p:spPr>
          <a:xfrm>
            <a:off x="5865812" y="1066800"/>
            <a:ext cx="0" cy="2286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AEFA1C-B3B3-4D7D-B9F0-EA8AEB04FBAA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5865812" y="1752600"/>
            <a:ext cx="0" cy="6858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2F533AE-8959-4917-9CD6-8EF91D251025}"/>
              </a:ext>
            </a:extLst>
          </p:cNvPr>
          <p:cNvCxnSpPr/>
          <p:nvPr/>
        </p:nvCxnSpPr>
        <p:spPr>
          <a:xfrm>
            <a:off x="5884009" y="4267200"/>
            <a:ext cx="0" cy="7620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89F2586-5024-47BA-92F6-5589CCCCD0D4}"/>
              </a:ext>
            </a:extLst>
          </p:cNvPr>
          <p:cNvCxnSpPr/>
          <p:nvPr/>
        </p:nvCxnSpPr>
        <p:spPr>
          <a:xfrm>
            <a:off x="7389812" y="2514600"/>
            <a:ext cx="0" cy="6858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D1B2E47-C298-4C63-AE02-456285D7FAEE}"/>
              </a:ext>
            </a:extLst>
          </p:cNvPr>
          <p:cNvCxnSpPr/>
          <p:nvPr/>
        </p:nvCxnSpPr>
        <p:spPr>
          <a:xfrm>
            <a:off x="5865812" y="2514600"/>
            <a:ext cx="0" cy="6858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A113167-9DB6-4458-BCF3-2972958CFFCE}"/>
              </a:ext>
            </a:extLst>
          </p:cNvPr>
          <p:cNvCxnSpPr/>
          <p:nvPr/>
        </p:nvCxnSpPr>
        <p:spPr>
          <a:xfrm>
            <a:off x="4418012" y="2514600"/>
            <a:ext cx="0" cy="6858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Flowchart: Terminator 113">
            <a:extLst>
              <a:ext uri="{FF2B5EF4-FFF2-40B4-BE49-F238E27FC236}">
                <a16:creationId xmlns:a16="http://schemas.microsoft.com/office/drawing/2014/main" id="{269371E0-7516-4DC4-82F8-AA2FCC8C1DFF}"/>
              </a:ext>
            </a:extLst>
          </p:cNvPr>
          <p:cNvSpPr/>
          <p:nvPr/>
        </p:nvSpPr>
        <p:spPr>
          <a:xfrm>
            <a:off x="3808412" y="3200400"/>
            <a:ext cx="1219200" cy="1066800"/>
          </a:xfrm>
          <a:prstGeom prst="flowChartTerminator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Watchlist</a:t>
            </a:r>
          </a:p>
        </p:txBody>
      </p:sp>
      <p:sp>
        <p:nvSpPr>
          <p:cNvPr id="115" name="Flowchart: Terminator 114">
            <a:extLst>
              <a:ext uri="{FF2B5EF4-FFF2-40B4-BE49-F238E27FC236}">
                <a16:creationId xmlns:a16="http://schemas.microsoft.com/office/drawing/2014/main" id="{8F2C5767-99F2-4C21-BEAA-847A6EAFD759}"/>
              </a:ext>
            </a:extLst>
          </p:cNvPr>
          <p:cNvSpPr/>
          <p:nvPr/>
        </p:nvSpPr>
        <p:spPr>
          <a:xfrm>
            <a:off x="5256212" y="3200400"/>
            <a:ext cx="1219200" cy="1066800"/>
          </a:xfrm>
          <a:prstGeom prst="flowChartTerminator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Holdings</a:t>
            </a:r>
          </a:p>
        </p:txBody>
      </p:sp>
      <p:sp>
        <p:nvSpPr>
          <p:cNvPr id="116" name="Flowchart: Terminator 115">
            <a:extLst>
              <a:ext uri="{FF2B5EF4-FFF2-40B4-BE49-F238E27FC236}">
                <a16:creationId xmlns:a16="http://schemas.microsoft.com/office/drawing/2014/main" id="{811F287B-5A2B-41A3-8C67-B729C043E579}"/>
              </a:ext>
            </a:extLst>
          </p:cNvPr>
          <p:cNvSpPr/>
          <p:nvPr/>
        </p:nvSpPr>
        <p:spPr>
          <a:xfrm>
            <a:off x="6780212" y="3200400"/>
            <a:ext cx="1219200" cy="1066800"/>
          </a:xfrm>
          <a:prstGeom prst="flowChartTerminator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Predictions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13B226B-B229-4566-B779-9BB0A3586A11}"/>
              </a:ext>
            </a:extLst>
          </p:cNvPr>
          <p:cNvSpPr/>
          <p:nvPr/>
        </p:nvSpPr>
        <p:spPr>
          <a:xfrm>
            <a:off x="3668711" y="4988688"/>
            <a:ext cx="4392613" cy="230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40444" y="3198168"/>
            <a:ext cx="3707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for ABM</a:t>
            </a:r>
          </a:p>
        </p:txBody>
      </p:sp>
    </p:spTree>
    <p:extLst>
      <p:ext uri="{BB962C8B-B14F-4D97-AF65-F5344CB8AC3E}">
        <p14:creationId xmlns:p14="http://schemas.microsoft.com/office/powerpoint/2010/main" val="15428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4612" y="76200"/>
            <a:ext cx="11963400" cy="6629400"/>
            <a:chOff x="74612" y="76200"/>
            <a:chExt cx="11963400" cy="6629400"/>
          </a:xfrm>
        </p:grpSpPr>
        <p:sp>
          <p:nvSpPr>
            <p:cNvPr id="19" name="Oval 18"/>
            <p:cNvSpPr/>
            <p:nvPr/>
          </p:nvSpPr>
          <p:spPr>
            <a:xfrm>
              <a:off x="5659053" y="76200"/>
              <a:ext cx="467653" cy="467653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lowchart: Decision 24"/>
            <p:cNvSpPr/>
            <p:nvPr/>
          </p:nvSpPr>
          <p:spPr>
            <a:xfrm>
              <a:off x="5103812" y="1371600"/>
              <a:ext cx="1524000" cy="457200"/>
            </a:xfrm>
            <a:prstGeom prst="flowChartDecision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Elbow Connector 26"/>
            <p:cNvCxnSpPr>
              <a:stCxn id="25" idx="3"/>
              <a:endCxn id="38" idx="3"/>
            </p:cNvCxnSpPr>
            <p:nvPr/>
          </p:nvCxnSpPr>
          <p:spPr>
            <a:xfrm flipH="1" flipV="1">
              <a:off x="6475412" y="990600"/>
              <a:ext cx="152400" cy="609600"/>
            </a:xfrm>
            <a:prstGeom prst="bentConnector3">
              <a:avLst>
                <a:gd name="adj1" fmla="val -1195714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256212" y="2057400"/>
              <a:ext cx="716152" cy="2468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Valid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108705" y="1371600"/>
              <a:ext cx="966907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Not Valid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50812" y="2514599"/>
              <a:ext cx="11887200" cy="1722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lowchart: Terminator 37"/>
            <p:cNvSpPr/>
            <p:nvPr/>
          </p:nvSpPr>
          <p:spPr>
            <a:xfrm>
              <a:off x="5256212" y="838200"/>
              <a:ext cx="1219200" cy="304800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Login</a:t>
              </a:r>
            </a:p>
          </p:txBody>
        </p:sp>
        <p:cxnSp>
          <p:nvCxnSpPr>
            <p:cNvPr id="50" name="Straight Arrow Connector 49"/>
            <p:cNvCxnSpPr>
              <a:endCxn id="38" idx="0"/>
            </p:cNvCxnSpPr>
            <p:nvPr/>
          </p:nvCxnSpPr>
          <p:spPr>
            <a:xfrm>
              <a:off x="5865812" y="533400"/>
              <a:ext cx="0" cy="30480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11352212" y="4267200"/>
              <a:ext cx="0" cy="7620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9828212" y="4267200"/>
              <a:ext cx="0" cy="7620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8304212" y="4267200"/>
              <a:ext cx="0" cy="7620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6704012" y="4267200"/>
              <a:ext cx="9098" cy="7620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5198209" y="4267200"/>
              <a:ext cx="0" cy="7620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3656012" y="4267200"/>
              <a:ext cx="0" cy="7620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684212" y="4267200"/>
              <a:ext cx="0" cy="7620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5942012" y="5181600"/>
              <a:ext cx="0" cy="4572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Flowchart: Terminator 100"/>
            <p:cNvSpPr/>
            <p:nvPr/>
          </p:nvSpPr>
          <p:spPr>
            <a:xfrm>
              <a:off x="5332412" y="5638800"/>
              <a:ext cx="1219200" cy="304800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Logout</a:t>
              </a:r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>
              <a:off x="5942012" y="5943600"/>
              <a:ext cx="0" cy="2286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5637212" y="6172200"/>
              <a:ext cx="533400" cy="5334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687941" y="6224108"/>
              <a:ext cx="440739" cy="4407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5865812" y="1143000"/>
              <a:ext cx="0" cy="22860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" name="Straight Arrow Connector 2"/>
            <p:cNvCxnSpPr>
              <a:stCxn id="25" idx="2"/>
            </p:cNvCxnSpPr>
            <p:nvPr/>
          </p:nvCxnSpPr>
          <p:spPr>
            <a:xfrm>
              <a:off x="5865812" y="1828800"/>
              <a:ext cx="0" cy="6858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150812" y="5029200"/>
              <a:ext cx="11887200" cy="1722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2150209" y="4267200"/>
              <a:ext cx="0" cy="7620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3656012" y="2514600"/>
              <a:ext cx="0" cy="6858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5198209" y="2514600"/>
              <a:ext cx="0" cy="6858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2132012" y="2514600"/>
              <a:ext cx="0" cy="6858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6704012" y="2514600"/>
              <a:ext cx="0" cy="6858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9828212" y="2514600"/>
              <a:ext cx="0" cy="6858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11352212" y="2514600"/>
              <a:ext cx="0" cy="6858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8304212" y="2514600"/>
              <a:ext cx="0" cy="6858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lowchart: Terminator 43"/>
            <p:cNvSpPr/>
            <p:nvPr/>
          </p:nvSpPr>
          <p:spPr>
            <a:xfrm>
              <a:off x="74612" y="3200400"/>
              <a:ext cx="1219200" cy="1066800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 Daily Report</a:t>
              </a:r>
            </a:p>
          </p:txBody>
        </p:sp>
        <p:sp>
          <p:nvSpPr>
            <p:cNvPr id="56" name="Flowchart: Terminator 55"/>
            <p:cNvSpPr/>
            <p:nvPr/>
          </p:nvSpPr>
          <p:spPr>
            <a:xfrm>
              <a:off x="1522412" y="3200400"/>
              <a:ext cx="1219200" cy="1066800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ABM Executive Amount</a:t>
              </a:r>
            </a:p>
          </p:txBody>
        </p:sp>
        <p:sp>
          <p:nvSpPr>
            <p:cNvPr id="57" name="Flowchart: Terminator 56"/>
            <p:cNvSpPr/>
            <p:nvPr/>
          </p:nvSpPr>
          <p:spPr>
            <a:xfrm>
              <a:off x="3046412" y="3200400"/>
              <a:ext cx="1219200" cy="1066800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 Tour Planner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684212" y="2514600"/>
              <a:ext cx="0" cy="6858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Flowchart: Terminator 58"/>
            <p:cNvSpPr/>
            <p:nvPr/>
          </p:nvSpPr>
          <p:spPr>
            <a:xfrm>
              <a:off x="4570412" y="3200400"/>
              <a:ext cx="1219200" cy="1066800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View Expanse Report</a:t>
              </a:r>
            </a:p>
          </p:txBody>
        </p:sp>
        <p:sp>
          <p:nvSpPr>
            <p:cNvPr id="69" name="Flowchart: Terminator 68"/>
            <p:cNvSpPr/>
            <p:nvPr/>
          </p:nvSpPr>
          <p:spPr>
            <a:xfrm>
              <a:off x="6094412" y="3200400"/>
              <a:ext cx="1219200" cy="1066800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View Team Report</a:t>
              </a:r>
            </a:p>
          </p:txBody>
        </p:sp>
        <p:sp>
          <p:nvSpPr>
            <p:cNvPr id="70" name="Flowchart: Terminator 69"/>
            <p:cNvSpPr/>
            <p:nvPr/>
          </p:nvSpPr>
          <p:spPr>
            <a:xfrm>
              <a:off x="7694612" y="3200400"/>
              <a:ext cx="1219200" cy="1066800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 Profile</a:t>
              </a:r>
            </a:p>
          </p:txBody>
        </p:sp>
        <p:sp>
          <p:nvSpPr>
            <p:cNvPr id="71" name="Flowchart: Terminator 70"/>
            <p:cNvSpPr/>
            <p:nvPr/>
          </p:nvSpPr>
          <p:spPr>
            <a:xfrm>
              <a:off x="9218612" y="3200400"/>
              <a:ext cx="1219200" cy="1066800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 Password</a:t>
              </a:r>
            </a:p>
          </p:txBody>
        </p:sp>
        <p:sp>
          <p:nvSpPr>
            <p:cNvPr id="72" name="Flowchart: Terminator 71"/>
            <p:cNvSpPr/>
            <p:nvPr/>
          </p:nvSpPr>
          <p:spPr>
            <a:xfrm>
              <a:off x="10742612" y="3200400"/>
              <a:ext cx="1219200" cy="1066800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View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393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5.5 Deployment</a:t>
            </a:r>
            <a:r>
              <a:rPr lang="en-US" sz="3200" dirty="0"/>
              <a:t> 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65155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4722812" y="990600"/>
            <a:ext cx="2362200" cy="1828800"/>
          </a:xfrm>
          <a:prstGeom prst="cub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Server</a:t>
            </a:r>
          </a:p>
        </p:txBody>
      </p:sp>
      <p:sp>
        <p:nvSpPr>
          <p:cNvPr id="3" name="Cube 2"/>
          <p:cNvSpPr/>
          <p:nvPr/>
        </p:nvSpPr>
        <p:spPr>
          <a:xfrm>
            <a:off x="1751012" y="4495800"/>
            <a:ext cx="2209800" cy="1944624"/>
          </a:xfrm>
          <a:prstGeom prst="cub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21" name="Cube 20"/>
          <p:cNvSpPr/>
          <p:nvPr/>
        </p:nvSpPr>
        <p:spPr>
          <a:xfrm>
            <a:off x="7542212" y="4495800"/>
            <a:ext cx="2209800" cy="1944624"/>
          </a:xfrm>
          <a:prstGeom prst="cub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User’s Device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</a:p>
        </p:txBody>
      </p:sp>
      <p:cxnSp>
        <p:nvCxnSpPr>
          <p:cNvPr id="23" name="Straight Connector 22"/>
          <p:cNvCxnSpPr>
            <a:stCxn id="2" idx="3"/>
            <a:endCxn id="3" idx="0"/>
          </p:cNvCxnSpPr>
          <p:nvPr/>
        </p:nvCxnSpPr>
        <p:spPr>
          <a:xfrm flipH="1">
            <a:off x="3098990" y="2819400"/>
            <a:ext cx="2576322" cy="1676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3"/>
            <a:endCxn id="21" idx="0"/>
          </p:cNvCxnSpPr>
          <p:nvPr/>
        </p:nvCxnSpPr>
        <p:spPr>
          <a:xfrm>
            <a:off x="5675312" y="2819400"/>
            <a:ext cx="3214878" cy="1676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22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Data Dictionary</a:t>
            </a:r>
          </a:p>
        </p:txBody>
      </p:sp>
    </p:spTree>
    <p:extLst>
      <p:ext uri="{BB962C8B-B14F-4D97-AF65-F5344CB8AC3E}">
        <p14:creationId xmlns:p14="http://schemas.microsoft.com/office/powerpoint/2010/main" val="14725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645541"/>
              </p:ext>
            </p:extLst>
          </p:nvPr>
        </p:nvGraphicFramePr>
        <p:xfrm>
          <a:off x="1903412" y="1066800"/>
          <a:ext cx="8610600" cy="4430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8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Project Title</a:t>
                      </a:r>
                    </a:p>
                  </a:txBody>
                  <a:tcPr marT="45730" marB="4573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 Reporting App.</a:t>
                      </a: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5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Project category</a:t>
                      </a:r>
                    </a:p>
                  </a:txBody>
                  <a:tcPr marT="45730" marB="4573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Web Application</a:t>
                      </a: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3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Objective 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 can report their live daily activities through this App</a:t>
                      </a: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Front End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 4.0.3</a:t>
                      </a:r>
                      <a:endParaRPr lang="en-US" sz="2000" b="0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Verdana" pitchFamily="34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Back End </a:t>
                      </a:r>
                      <a:endParaRPr lang="en-US" sz="20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Verdana" pitchFamily="34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Font typeface="Wingdings" panose="05000000000000000000" pitchFamily="2" charset="2"/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MySQL 5.6.17</a:t>
                      </a: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Tool</a:t>
                      </a:r>
                      <a:endParaRPr lang="en-US" sz="20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Verdana" pitchFamily="34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Adobe Dreamweaver CS5.5</a:t>
                      </a:r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Verdana" pitchFamily="34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4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Server</a:t>
                      </a:r>
                      <a:endParaRPr lang="en-US" sz="20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Verdana" pitchFamily="34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Wampserver 2.2</a:t>
                      </a:r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Verdana" pitchFamily="34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Documentation Tool</a:t>
                      </a:r>
                    </a:p>
                  </a:txBody>
                  <a:tcPr marT="45723" marB="4572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Microsoft Office 2010</a:t>
                      </a:r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Verdana" pitchFamily="34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Internal Guide</a:t>
                      </a:r>
                    </a:p>
                  </a:txBody>
                  <a:tcPr marT="45723" marB="4572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2000" b="0" dirty="0"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Dr. </a:t>
                      </a:r>
                      <a:r>
                        <a:rPr lang="en-US" sz="2000" b="0" dirty="0" err="1"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Jigneshkumar</a:t>
                      </a:r>
                      <a:r>
                        <a:rPr lang="en-US" sz="2000" b="0" dirty="0"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 A. </a:t>
                      </a:r>
                      <a:r>
                        <a:rPr lang="en-US" sz="2000" b="0" dirty="0" err="1"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Chauhan</a:t>
                      </a:r>
                      <a:endParaRPr lang="en-US" sz="2000" b="0" dirty="0">
                        <a:latin typeface="Times New Roman" pitchFamily="18" charset="0"/>
                        <a:ea typeface="Verdana" pitchFamily="34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Developed By</a:t>
                      </a:r>
                    </a:p>
                  </a:txBody>
                  <a:tcPr marT="45723" marB="4572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err="1"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Krunal</a:t>
                      </a:r>
                      <a:r>
                        <a:rPr lang="en-US" sz="2000" b="0" dirty="0"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 J. Patel (13034212049)</a:t>
                      </a: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Company Name</a:t>
                      </a:r>
                    </a:p>
                  </a:txBody>
                  <a:tcPr marT="45723" marB="4572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IAC INFOTECH LT,</a:t>
                      </a:r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Verdana" pitchFamily="34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471010"/>
              </p:ext>
            </p:extLst>
          </p:nvPr>
        </p:nvGraphicFramePr>
        <p:xfrm>
          <a:off x="1903412" y="5510477"/>
          <a:ext cx="8610600" cy="792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8026">
                  <a:extLst>
                    <a:ext uri="{9D8B030D-6E8A-4147-A177-3AD203B41FA5}">
                      <a16:colId xmlns:a16="http://schemas.microsoft.com/office/drawing/2014/main" val="681311169"/>
                    </a:ext>
                  </a:extLst>
                </a:gridCol>
                <a:gridCol w="6012574">
                  <a:extLst>
                    <a:ext uri="{9D8B030D-6E8A-4147-A177-3AD203B41FA5}">
                      <a16:colId xmlns:a16="http://schemas.microsoft.com/office/drawing/2014/main" val="2222781417"/>
                    </a:ext>
                  </a:extLst>
                </a:gridCol>
              </a:tblGrid>
              <a:tr h="3962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External Guide</a:t>
                      </a:r>
                    </a:p>
                  </a:txBody>
                  <a:tcPr marT="45723" marB="4572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2000" b="0" dirty="0" err="1"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Mr.Vijay</a:t>
                      </a:r>
                      <a:r>
                        <a:rPr lang="en-US" sz="2000" b="0" baseline="0" dirty="0"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="0" dirty="0"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A. </a:t>
                      </a:r>
                      <a:r>
                        <a:rPr lang="en-US" sz="2000" b="0" dirty="0" err="1"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Chauhan</a:t>
                      </a:r>
                      <a:endParaRPr lang="en-US" sz="2000" b="0" dirty="0">
                        <a:latin typeface="Times New Roman" pitchFamily="18" charset="0"/>
                        <a:ea typeface="Verdana" pitchFamily="34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549048"/>
                  </a:ext>
                </a:extLst>
              </a:tr>
              <a:tr h="3962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Group No</a:t>
                      </a:r>
                    </a:p>
                  </a:txBody>
                  <a:tcPr marT="45723" marB="4572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15</a:t>
                      </a:r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Verdana" pitchFamily="34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238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0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087114"/>
              </p:ext>
            </p:extLst>
          </p:nvPr>
        </p:nvGraphicFramePr>
        <p:xfrm>
          <a:off x="303212" y="1981200"/>
          <a:ext cx="11566633" cy="463518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38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0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036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8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2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employee 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2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firstname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varchar(30)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Employee’s First name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2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lastname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varchar(30)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Employee’s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Last name</a:t>
                      </a:r>
                    </a:p>
                  </a:txBody>
                  <a:tcPr marL="9523" marR="9523" marT="95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2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fathername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varchar(30)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Employee’s Father name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82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dob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Employee’s </a:t>
                      </a:r>
                      <a:endParaRPr lang="en-US" sz="180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Birth Date</a:t>
                      </a:r>
                    </a:p>
                  </a:txBody>
                  <a:tcPr marL="9523" marR="9523" marT="95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82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username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varchar(30)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Employee’s 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Username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82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Employee’s </a:t>
                      </a:r>
                      <a:r>
                        <a:rPr lang="en-US" sz="18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Password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tbl_employee</a:t>
            </a:r>
            <a:r>
              <a:rPr lang="en-US" sz="3499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46559" y="1341014"/>
            <a:ext cx="6216765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Employee details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89812" y="1371664"/>
            <a:ext cx="3001143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04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440425"/>
              </p:ext>
            </p:extLst>
          </p:nvPr>
        </p:nvGraphicFramePr>
        <p:xfrm>
          <a:off x="227013" y="457198"/>
          <a:ext cx="11734801" cy="632460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53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8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275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27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6334"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1" i="0" u="sng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1" i="0" u="sng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1" i="0" u="sng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1" i="0" u="sng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1" i="0" u="sng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919"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emailid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Employee’s email ID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919"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mnumber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int(10)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Employee’s </a:t>
                      </a:r>
                    </a:p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Mobile Number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19"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lnumber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int(10)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Employee’s </a:t>
                      </a:r>
                    </a:p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landline number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919"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maddress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Employee’s </a:t>
                      </a:r>
                    </a:p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Current Address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919"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paddress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Employee’s </a:t>
                      </a:r>
                    </a:p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permeant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address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0919"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mstatus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varchar(7)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Employee’s marital status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0919"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anniversay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Employee’s  anniversary date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0919"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joining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Employee’s joining date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0919"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 Employee’s designation ID 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tbl_post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9412" y="32197"/>
            <a:ext cx="3225563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Cont….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tbl_employee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091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33749"/>
              </p:ext>
            </p:extLst>
          </p:nvPr>
        </p:nvGraphicFramePr>
        <p:xfrm>
          <a:off x="303212" y="990601"/>
          <a:ext cx="11506200" cy="5812747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53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8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7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6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00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0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Employee’s State ID From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tbl_state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Employee’s head ID From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tbl_headqueater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6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cityid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Employee’s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city ID 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tbl_city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6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Employee’s Area ID From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tbl_area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6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kmsrate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Employee’s KM Rate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6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target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Varchar(2)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Employee’s call </a:t>
                      </a:r>
                      <a:r>
                        <a:rPr lang="en-US" sz="18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Target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6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report_to_des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report to designation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6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report_to_name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report to employee name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6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emp_status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employee</a:t>
                      </a:r>
                      <a:r>
                        <a:rPr lang="en-US" sz="18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status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9412" y="228600"/>
            <a:ext cx="3225563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Cont….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tbl_employee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904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967073"/>
              </p:ext>
            </p:extLst>
          </p:nvPr>
        </p:nvGraphicFramePr>
        <p:xfrm>
          <a:off x="580424" y="2286000"/>
          <a:ext cx="11076588" cy="3785787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9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5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8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9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allocateid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 Key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Employee allocation 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5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Employee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 From </a:t>
                      </a:r>
                      <a:r>
                        <a:rPr lang="en-US" sz="1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tbl_employee</a:t>
                      </a:r>
                      <a:r>
                        <a:rPr lang="en-US" sz="1800" b="1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5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doctor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 From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Create_doctor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cityid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City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</a:t>
                      </a:r>
                    </a:p>
                    <a:p>
                      <a:pPr algn="l" fontAlgn="b"/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tbl_city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45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</a:t>
                      </a:r>
                    </a:p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 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tbl_area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tbl_allocation_employee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6268" y="1341014"/>
            <a:ext cx="7529625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employee allocation details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54874" y="1371664"/>
            <a:ext cx="3425938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allocateid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612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79575"/>
              </p:ext>
            </p:extLst>
          </p:nvPr>
        </p:nvGraphicFramePr>
        <p:xfrm>
          <a:off x="732825" y="1835826"/>
          <a:ext cx="11152787" cy="433637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60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Area ID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State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 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tbl_state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head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 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tbl_headquater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9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cityid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City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 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tbl_city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areaname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varchar(50)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 name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tbl_area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1314" y="1341014"/>
            <a:ext cx="5559535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area details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8412" y="1295464"/>
            <a:ext cx="2983509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areaid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471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521290"/>
              </p:ext>
            </p:extLst>
          </p:nvPr>
        </p:nvGraphicFramePr>
        <p:xfrm>
          <a:off x="732825" y="1835826"/>
          <a:ext cx="11076588" cy="3726774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9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5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8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8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89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88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campid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camping 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campaign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varchar(10)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camping 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startdate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camping starting date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enddate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 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camping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ending date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tbl_campaign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9875" y="1341014"/>
            <a:ext cx="6242415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campaign details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42212" y="1371664"/>
            <a:ext cx="3190297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campid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054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984461"/>
              </p:ext>
            </p:extLst>
          </p:nvPr>
        </p:nvGraphicFramePr>
        <p:xfrm>
          <a:off x="732825" y="1835826"/>
          <a:ext cx="11305187" cy="4107773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15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4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40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40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997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8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cityid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City 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70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State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 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tbl_state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70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head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 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tbl_headquater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70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cityname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varchar(50)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City name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tbl_city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96962" y="1341014"/>
            <a:ext cx="5508239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city details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9812" y="1371664"/>
            <a:ext cx="2932213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061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358062"/>
              </p:ext>
            </p:extLst>
          </p:nvPr>
        </p:nvGraphicFramePr>
        <p:xfrm>
          <a:off x="732822" y="1835827"/>
          <a:ext cx="10949661" cy="481359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8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8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3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34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4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doctorid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doctor ID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fullname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varchar(30)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doctor’s full name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gender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varchar(6)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doctor’s gender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stateid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State Id 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tbl_state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headid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 </a:t>
                      </a:r>
                    </a:p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Head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ID 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tbl_headquater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cityid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</a:t>
                      </a:r>
                    </a:p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City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ID 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areaid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</a:t>
                      </a:r>
                    </a:p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Area ID 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tbl_area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tbl_createdoctor</a:t>
            </a:r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4258" y="1341014"/>
            <a:ext cx="5833648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doctor details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8412" y="1295464"/>
            <a:ext cx="3257623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doctorid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024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209059"/>
              </p:ext>
            </p:extLst>
          </p:nvPr>
        </p:nvGraphicFramePr>
        <p:xfrm>
          <a:off x="732825" y="1835827"/>
          <a:ext cx="11152787" cy="4259436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6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4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dailyid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Represents daily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 report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 ID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empid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Represents employee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 ID 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tbl_employee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campid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Represents camp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id From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tbl_campaign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fromcity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Represents city Id 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cityid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Represents </a:t>
                      </a:r>
                    </a:p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City id 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tbl_city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areaid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Represents </a:t>
                      </a:r>
                    </a:p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Area id from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tbl_area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tbl_empdailyreport</a:t>
            </a:r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3931" y="1371600"/>
            <a:ext cx="7744428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employee daily report details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09012" y="1371664"/>
            <a:ext cx="3086101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dailyid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92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012293"/>
              </p:ext>
            </p:extLst>
          </p:nvPr>
        </p:nvGraphicFramePr>
        <p:xfrm>
          <a:off x="303212" y="1289522"/>
          <a:ext cx="11658599" cy="548659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46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9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9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091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84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1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doctor ID from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tbl_createdoctor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1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employee’s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call target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1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acaltarget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achieved call target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1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kms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</a:p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KM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1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kmstot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Km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11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date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11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remark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longtext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remark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9412" y="228600"/>
            <a:ext cx="3854773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Cont….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tbl_empdailyreport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04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685800"/>
          </a:xfrm>
        </p:spPr>
        <p:txBody>
          <a:bodyPr anchor="ctr"/>
          <a:lstStyle/>
          <a:p>
            <a:pPr 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PROJECT PROFILE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303212" y="652818"/>
            <a:ext cx="12192000" cy="62051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	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	MR Reporting App.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		:-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 can report their live daily activities through this App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			:- 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Device is needed. User should have basic 				knowledge of using Android device. Internet is 					mandatory.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– End		:-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Android 4.0.3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– End		:-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5.6.17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Tool	:-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Office 2013.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		:-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Chirayu D. Pandit (14084212018)						Akshay  N. Mangukiya (14084212015)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No		:-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Guide		:-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Jignesh A. Chauhan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Coordinator		:-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Jignesh A. Chauhan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Size		:-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Person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23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531475"/>
              </p:ext>
            </p:extLst>
          </p:nvPr>
        </p:nvGraphicFramePr>
        <p:xfrm>
          <a:off x="303212" y="1219200"/>
          <a:ext cx="11658599" cy="542443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46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9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9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091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871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employee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misi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Miscellaneous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mount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groupid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group id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currentt_date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Timestamp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current date and time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meeting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meeting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latitude</a:t>
                      </a:r>
                      <a:r>
                        <a:rPr lang="en-US" sz="18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l" fontAlgn="b"/>
                      <a:r>
                        <a:rPr lang="en-US" sz="18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of employee location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3893"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longitude</a:t>
                      </a:r>
                      <a:endParaRPr lang="en-US" sz="1800" u="none" strike="noStrike" kern="12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en-US" sz="18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of employee location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9412" y="228600"/>
            <a:ext cx="3854773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Cont….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tbl_empdailyreport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06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395559"/>
              </p:ext>
            </p:extLst>
          </p:nvPr>
        </p:nvGraphicFramePr>
        <p:xfrm>
          <a:off x="379412" y="2819400"/>
          <a:ext cx="11152787" cy="258895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4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headid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 Key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headquarter ID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stateid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state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 from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tbl_state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headquatername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varchar(30)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head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quarter name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tbl_headquater</a:t>
            </a:r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1507" y="1828800"/>
            <a:ext cx="6396303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headquater details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9812" y="1828864"/>
            <a:ext cx="3052439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headid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703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67686"/>
              </p:ext>
            </p:extLst>
          </p:nvPr>
        </p:nvGraphicFramePr>
        <p:xfrm>
          <a:off x="455612" y="3048000"/>
          <a:ext cx="11152787" cy="2580943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4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productid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 Key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Product ID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productname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varchar(30)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product name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price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double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product price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tbl_product</a:t>
            </a:r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3931" y="2057400"/>
            <a:ext cx="6005170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Product details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9812" y="2057464"/>
            <a:ext cx="3411511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902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695498"/>
              </p:ext>
            </p:extLst>
          </p:nvPr>
        </p:nvGraphicFramePr>
        <p:xfrm>
          <a:off x="455612" y="3048000"/>
          <a:ext cx="11152787" cy="314311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4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 Key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root ID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fromcity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cityid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from tbl_city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cityid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from tbl_city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km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(3)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km of root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tbl_root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7454" y="2057400"/>
            <a:ext cx="6518131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Km of Root details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89812" y="2057464"/>
            <a:ext cx="2472152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</a:p>
        </p:txBody>
      </p:sp>
    </p:spTree>
    <p:extLst>
      <p:ext uri="{BB962C8B-B14F-4D97-AF65-F5344CB8AC3E}">
        <p14:creationId xmlns:p14="http://schemas.microsoft.com/office/powerpoint/2010/main" val="33684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255135"/>
              </p:ext>
            </p:extLst>
          </p:nvPr>
        </p:nvGraphicFramePr>
        <p:xfrm>
          <a:off x="531812" y="1752634"/>
          <a:ext cx="11152787" cy="4533756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4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Root planner ID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cdate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current date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fromcity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cityid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from tbl_city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cityid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from tbl_city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areaid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areaid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from tbl_area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empid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</a:t>
                      </a:r>
                    </a:p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Employee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id from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tbl_employee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itle 4"/>
          <p:cNvSpPr txBox="1">
            <a:spLocks/>
          </p:cNvSpPr>
          <p:nvPr/>
        </p:nvSpPr>
        <p:spPr>
          <a:xfrm>
            <a:off x="0" y="61406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tbl_root_planer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0764" y="1219200"/>
            <a:ext cx="6542176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root planner details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67116" y="1219200"/>
            <a:ext cx="2651688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:- 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</a:p>
        </p:txBody>
      </p:sp>
    </p:spTree>
    <p:extLst>
      <p:ext uri="{BB962C8B-B14F-4D97-AF65-F5344CB8AC3E}">
        <p14:creationId xmlns:p14="http://schemas.microsoft.com/office/powerpoint/2010/main" val="40927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441791"/>
              </p:ext>
            </p:extLst>
          </p:nvPr>
        </p:nvGraphicFramePr>
        <p:xfrm>
          <a:off x="531812" y="3200400"/>
          <a:ext cx="11152787" cy="2026784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4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stateid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state ID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statename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state name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tbl_state</a:t>
            </a:r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1532" y="2133600"/>
            <a:ext cx="5610830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state details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3612" y="2133600"/>
            <a:ext cx="3087705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879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000391"/>
              </p:ext>
            </p:extLst>
          </p:nvPr>
        </p:nvGraphicFramePr>
        <p:xfrm>
          <a:off x="531812" y="1752634"/>
          <a:ext cx="11152787" cy="4787246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salsecardID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empid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Employee’s id from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tbl_employee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campid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campaign id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from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tbl_campaign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productid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productid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from</a:t>
                      </a:r>
                    </a:p>
                    <a:p>
                      <a:pPr algn="l" fontAlgn="b"/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tbl_product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prices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float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price of product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35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unit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Units of products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float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Total price of products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9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Date of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salsecard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tbl_salsecard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3138" y="1219200"/>
            <a:ext cx="6577442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sold product details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67116" y="1219200"/>
            <a:ext cx="2694969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:-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414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332678"/>
              </p:ext>
            </p:extLst>
          </p:nvPr>
        </p:nvGraphicFramePr>
        <p:xfrm>
          <a:off x="608012" y="2514600"/>
          <a:ext cx="11152787" cy="321903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Gift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alloction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ID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empid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Employee’s id from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tbl_employee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giftid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Gift id from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tbl_gift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nitem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(10)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number of items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7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cdate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Date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 </a:t>
            </a:r>
            <a:r>
              <a:rPr lang="en-US" sz="3499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tbl_allocation_gift</a:t>
            </a:r>
            <a:endParaRPr lang="en-US" sz="349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6503" y="1219200"/>
            <a:ext cx="6830716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Gift allocation details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67116" y="1219200"/>
            <a:ext cx="2574744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:- 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</a:p>
        </p:txBody>
      </p:sp>
    </p:spTree>
    <p:extLst>
      <p:ext uri="{BB962C8B-B14F-4D97-AF65-F5344CB8AC3E}">
        <p14:creationId xmlns:p14="http://schemas.microsoft.com/office/powerpoint/2010/main" val="3785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374640"/>
              </p:ext>
            </p:extLst>
          </p:nvPr>
        </p:nvGraphicFramePr>
        <p:xfrm>
          <a:off x="608012" y="2514600"/>
          <a:ext cx="11152787" cy="2895566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giftid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Gift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gift_name</a:t>
                      </a:r>
                      <a:endParaRPr lang="en-US" sz="1800" b="0" i="0" u="non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Gift Name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startdate</a:t>
                      </a:r>
                      <a:endParaRPr lang="en-US" sz="1800" b="0" i="0" u="non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Gift Starting Date.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enddate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Ending Date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14. </a:t>
            </a:r>
            <a:r>
              <a:rPr lang="en-US" sz="3499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tbl_gift</a:t>
            </a:r>
            <a:endParaRPr lang="en-US" sz="349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0105" y="1219200"/>
            <a:ext cx="5543504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Gift details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3212" y="1219200"/>
            <a:ext cx="3018775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:-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giftid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037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992481"/>
              </p:ext>
            </p:extLst>
          </p:nvPr>
        </p:nvGraphicFramePr>
        <p:xfrm>
          <a:off x="455612" y="1860818"/>
          <a:ext cx="11152787" cy="458618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5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8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gift Distribution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8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empid</a:t>
                      </a:r>
                      <a:endParaRPr lang="en-US" sz="1800" b="0" i="0" u="non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Employee’s id from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tbl_employee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8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giftid</a:t>
                      </a:r>
                      <a:endParaRPr lang="en-US" sz="1800" b="0" i="0" u="non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Gift id 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tbl_gift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table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8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cityid</a:t>
                      </a:r>
                      <a:endParaRPr lang="en-US" sz="1800" b="0" i="0" u="non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city id 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8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areaid</a:t>
                      </a:r>
                      <a:endParaRPr lang="en-US" sz="1800" b="0" i="0" u="non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area id 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tbl_area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4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doctorid</a:t>
                      </a:r>
                      <a:endParaRPr lang="en-US" sz="1800" b="0" i="0" u="non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50000"/>
                        </a:lnSpc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doctor id 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tbl_createdoctor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68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gdate</a:t>
                      </a:r>
                      <a:endParaRPr lang="en-US" sz="1800" b="0" i="0" u="non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gift distribution date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 </a:t>
            </a:r>
            <a:r>
              <a:rPr lang="en-US" sz="3600" dirty="0"/>
              <a:t> </a:t>
            </a:r>
            <a:r>
              <a:rPr lang="en-US" sz="349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tbl_distribution_gift</a:t>
            </a:r>
          </a:p>
        </p:txBody>
      </p:sp>
      <p:sp>
        <p:nvSpPr>
          <p:cNvPr id="4" name="Rectangle 3"/>
          <p:cNvSpPr/>
          <p:nvPr/>
        </p:nvSpPr>
        <p:spPr>
          <a:xfrm>
            <a:off x="243111" y="990600"/>
            <a:ext cx="7037503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Distribution gift details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67116" y="990600"/>
            <a:ext cx="2574744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:- 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</a:p>
        </p:txBody>
      </p:sp>
    </p:spTree>
    <p:extLst>
      <p:ext uri="{BB962C8B-B14F-4D97-AF65-F5344CB8AC3E}">
        <p14:creationId xmlns:p14="http://schemas.microsoft.com/office/powerpoint/2010/main" val="406560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3212" y="35417"/>
            <a:ext cx="11779623" cy="533400"/>
          </a:xfrm>
        </p:spPr>
        <p:txBody>
          <a:bodyPr anchor="ctr">
            <a:noAutofit/>
          </a:bodyPr>
          <a:lstStyle/>
          <a:p>
            <a:pPr 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REQUIREMET SPECIFICATION EXISTING SYSTEM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531812" y="1371600"/>
            <a:ext cx="11088688" cy="48050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 Report their activities on weekends.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and accurate status of all MR can not be achieved. 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 Reports their activities on excel sheets.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are Hard to maintain.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find queried summarized result.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Expense calculation can become a tedious task.</a:t>
            </a:r>
          </a:p>
        </p:txBody>
      </p:sp>
    </p:spTree>
    <p:extLst>
      <p:ext uri="{BB962C8B-B14F-4D97-AF65-F5344CB8AC3E}">
        <p14:creationId xmlns:p14="http://schemas.microsoft.com/office/powerpoint/2010/main" val="54050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Input &amp; Output Design</a:t>
            </a:r>
          </a:p>
        </p:txBody>
      </p:sp>
    </p:spTree>
    <p:extLst>
      <p:ext uri="{BB962C8B-B14F-4D97-AF65-F5344CB8AC3E}">
        <p14:creationId xmlns:p14="http://schemas.microsoft.com/office/powerpoint/2010/main" val="249050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588" y="1295400"/>
            <a:ext cx="2812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0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6224" y="1290935"/>
            <a:ext cx="2743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 DASHBOARD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7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95400"/>
            <a:ext cx="3260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REPORT LIST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3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95400"/>
            <a:ext cx="3717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REPORT DETAIL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12" y="838200"/>
            <a:ext cx="7720013" cy="434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8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664" y="1290935"/>
            <a:ext cx="2487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REPORT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2" y="0"/>
            <a:ext cx="388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0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0"/>
            <a:ext cx="385762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3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737" y="1295400"/>
            <a:ext cx="3400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SALSECARD REPORT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7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6224" y="1295400"/>
            <a:ext cx="46306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SALSECARD REPORT DETAIL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2" y="838200"/>
            <a:ext cx="7542213" cy="424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9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95400"/>
            <a:ext cx="26348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PLANNER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5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46212" y="-76200"/>
            <a:ext cx="9404723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NEED FOR NEW SYSTEM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608012" y="1219200"/>
            <a:ext cx="11088688" cy="5334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 can report their activities on daily basis.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senior officers can find the live status of their MR respectively.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 activities can be analyzed by time, visits and distance.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recent location of MR can be find easily.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Expense calculation can be done easily.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and gift distribution can be done easily.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 can easily identify their daily targets and work details.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 can easily find their destination location through map.  </a:t>
            </a:r>
          </a:p>
        </p:txBody>
      </p:sp>
    </p:spTree>
    <p:extLst>
      <p:ext uri="{BB962C8B-B14F-4D97-AF65-F5344CB8AC3E}">
        <p14:creationId xmlns:p14="http://schemas.microsoft.com/office/powerpoint/2010/main" val="238563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4357" y="1295400"/>
            <a:ext cx="34139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PLANNER LIST</a:t>
            </a:r>
          </a:p>
        </p:txBody>
      </p:sp>
    </p:spTree>
    <p:extLst>
      <p:ext uri="{BB962C8B-B14F-4D97-AF65-F5344CB8AC3E}">
        <p14:creationId xmlns:p14="http://schemas.microsoft.com/office/powerpoint/2010/main" val="274798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21" y="1295400"/>
            <a:ext cx="38704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PLANNER DETAIL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934" y="838200"/>
            <a:ext cx="745066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1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7755" y="1295400"/>
            <a:ext cx="4064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GIFT DISTRIBUTION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4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683" y="1295400"/>
            <a:ext cx="46342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GIFT DISTRIBUTION REPORT</a:t>
            </a:r>
          </a:p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158" y="838200"/>
            <a:ext cx="745066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295400"/>
            <a:ext cx="33626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GIFT DISTRIBUTION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6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295400"/>
            <a:ext cx="2953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EXPENSE REPORT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4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-13855"/>
            <a:ext cx="385762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1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35875" y="1295400"/>
            <a:ext cx="3025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ABM DASHBOARD </a:t>
            </a:r>
          </a:p>
        </p:txBody>
      </p:sp>
    </p:spTree>
    <p:extLst>
      <p:ext uri="{BB962C8B-B14F-4D97-AF65-F5344CB8AC3E}">
        <p14:creationId xmlns:p14="http://schemas.microsoft.com/office/powerpoint/2010/main" val="109301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295400"/>
            <a:ext cx="3413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REPORT ABM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8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0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51012" y="12879"/>
            <a:ext cx="8915400" cy="1143000"/>
          </a:xfrm>
        </p:spPr>
        <p:txBody>
          <a:bodyPr>
            <a:noAutofit/>
          </a:bodyPr>
          <a:lstStyle/>
          <a:p>
            <a:pPr 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USED HARDWARE AND SOFTWARE </a:t>
            </a:r>
            <a:b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CLINET SIDE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1046162" y="1600200"/>
            <a:ext cx="10515600" cy="335280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HARDWARE:-		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Any Compatible Android Mobile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SOFTWARE:-		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Android Version:- 4.0.3(Ice Cream Sandwich)</a:t>
            </a:r>
          </a:p>
        </p:txBody>
      </p:sp>
    </p:spTree>
    <p:extLst>
      <p:ext uri="{BB962C8B-B14F-4D97-AF65-F5344CB8AC3E}">
        <p14:creationId xmlns:p14="http://schemas.microsoft.com/office/powerpoint/2010/main" val="242614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0"/>
            <a:ext cx="385762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2" y="-13855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4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267" y="1295400"/>
            <a:ext cx="37772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REPORT DETAIL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838200"/>
            <a:ext cx="7466013" cy="41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77788" y="1295400"/>
            <a:ext cx="4345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ABM EXECUTIVE AMOUNT</a:t>
            </a:r>
          </a:p>
        </p:txBody>
      </p:sp>
    </p:spTree>
    <p:extLst>
      <p:ext uri="{BB962C8B-B14F-4D97-AF65-F5344CB8AC3E}">
        <p14:creationId xmlns:p14="http://schemas.microsoft.com/office/powerpoint/2010/main" val="102912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838200"/>
            <a:ext cx="7466013" cy="41996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42106" y="1295400"/>
            <a:ext cx="4274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ABM EXECUTIVE AMOUNT</a:t>
            </a:r>
          </a:p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10239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295400"/>
            <a:ext cx="3412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PLANNER ABM</a:t>
            </a:r>
          </a:p>
        </p:txBody>
      </p:sp>
    </p:spTree>
    <p:extLst>
      <p:ext uri="{BB962C8B-B14F-4D97-AF65-F5344CB8AC3E}">
        <p14:creationId xmlns:p14="http://schemas.microsoft.com/office/powerpoint/2010/main" val="416785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387" y="20782"/>
            <a:ext cx="385762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587" y="6927"/>
            <a:ext cx="385762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0230" y="1295400"/>
            <a:ext cx="2692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REPORT</a:t>
            </a:r>
          </a:p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(DAILY REPORT)</a:t>
            </a:r>
          </a:p>
        </p:txBody>
      </p:sp>
    </p:spTree>
    <p:extLst>
      <p:ext uri="{BB962C8B-B14F-4D97-AF65-F5344CB8AC3E}">
        <p14:creationId xmlns:p14="http://schemas.microsoft.com/office/powerpoint/2010/main" val="182147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914400"/>
            <a:ext cx="7466013" cy="41996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950" y="1295400"/>
            <a:ext cx="39388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EMPLOYEE’S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REPORT DETAIL</a:t>
            </a:r>
          </a:p>
        </p:txBody>
      </p:sp>
    </p:spTree>
    <p:extLst>
      <p:ext uri="{BB962C8B-B14F-4D97-AF65-F5344CB8AC3E}">
        <p14:creationId xmlns:p14="http://schemas.microsoft.com/office/powerpoint/2010/main" val="202196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87" y="0"/>
            <a:ext cx="385762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187" y="0"/>
            <a:ext cx="385762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6460" y="1295400"/>
            <a:ext cx="28400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REPORT</a:t>
            </a:r>
          </a:p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(TOUR PLANNER)</a:t>
            </a:r>
          </a:p>
        </p:txBody>
      </p:sp>
    </p:spTree>
    <p:extLst>
      <p:ext uri="{BB962C8B-B14F-4D97-AF65-F5344CB8AC3E}">
        <p14:creationId xmlns:p14="http://schemas.microsoft.com/office/powerpoint/2010/main" val="195242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158" y="838200"/>
            <a:ext cx="7450668" cy="4191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6460" y="1295400"/>
            <a:ext cx="28400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REPORT</a:t>
            </a:r>
          </a:p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(TOUR PLANNER)</a:t>
            </a:r>
          </a:p>
        </p:txBody>
      </p:sp>
    </p:spTree>
    <p:extLst>
      <p:ext uri="{BB962C8B-B14F-4D97-AF65-F5344CB8AC3E}">
        <p14:creationId xmlns:p14="http://schemas.microsoft.com/office/powerpoint/2010/main" val="71931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41812" y="0"/>
            <a:ext cx="3581400" cy="609600"/>
          </a:xfrm>
        </p:spPr>
        <p:txBody>
          <a:bodyPr anchor="ctr">
            <a:normAutofit/>
          </a:bodyPr>
          <a:lstStyle/>
          <a:p>
            <a:pPr 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SIDE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1141412" y="1600200"/>
            <a:ext cx="10820400" cy="4191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HARDWARE:-		Processor :- Intel Core i3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RAM:- 4GB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HDD:- 500 GB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SOFTWARE:-		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Supporting Tools:- Android Studio 1.3.3, wamp server 2.5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Operating System:- Windows 10 Home</a:t>
            </a:r>
          </a:p>
        </p:txBody>
      </p:sp>
    </p:spTree>
    <p:extLst>
      <p:ext uri="{BB962C8B-B14F-4D97-AF65-F5344CB8AC3E}">
        <p14:creationId xmlns:p14="http://schemas.microsoft.com/office/powerpoint/2010/main" val="104730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-34636"/>
            <a:ext cx="385762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588" y="1295400"/>
            <a:ext cx="3154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6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427" y="1290935"/>
            <a:ext cx="3335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PASSWORD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4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48" y="1295400"/>
            <a:ext cx="885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Testing</a:t>
            </a:r>
          </a:p>
        </p:txBody>
      </p:sp>
    </p:spTree>
    <p:extLst>
      <p:ext uri="{BB962C8B-B14F-4D97-AF65-F5344CB8AC3E}">
        <p14:creationId xmlns:p14="http://schemas.microsoft.com/office/powerpoint/2010/main" val="214349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504924"/>
              </p:ext>
            </p:extLst>
          </p:nvPr>
        </p:nvGraphicFramePr>
        <p:xfrm>
          <a:off x="185531" y="1260175"/>
          <a:ext cx="11714923" cy="521682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47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1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1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3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3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r>
                        <a:rPr lang="en-US" sz="1800" b="0" i="0" u="sng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Checking 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Excepted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Datepicker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 daily report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can select between current date to past 2 days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70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Datepicker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 Tour Planner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must select for next month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Datepicker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 </a:t>
                      </a:r>
                      <a:r>
                        <a:rPr lang="en-US" sz="18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Salsecard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must select of current month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Empty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selection in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Spinner for campaign, from city, To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city, Area, Doctor, Products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Selection Can't be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Empty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Empty Edit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Text for Unit in </a:t>
                      </a:r>
                      <a:r>
                        <a:rPr lang="en-US" sz="18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salsecard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Can't be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Empty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Empty Edit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Text for old password, New password, Confirm password in change password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Can't be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Empty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itle 4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</p:spPr>
        <p:txBody>
          <a:bodyPr anchor="ctr"/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For Validation</a:t>
            </a:r>
          </a:p>
        </p:txBody>
      </p:sp>
    </p:spTree>
    <p:extLst>
      <p:ext uri="{BB962C8B-B14F-4D97-AF65-F5344CB8AC3E}">
        <p14:creationId xmlns:p14="http://schemas.microsoft.com/office/powerpoint/2010/main" val="312807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</p:spPr>
        <p:txBody>
          <a:bodyPr anchor="ctr"/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For Login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114482"/>
              </p:ext>
            </p:extLst>
          </p:nvPr>
        </p:nvGraphicFramePr>
        <p:xfrm>
          <a:off x="303212" y="1219200"/>
          <a:ext cx="11714923" cy="244644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47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0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4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2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3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r>
                        <a:rPr lang="en-US" sz="1800" b="0" i="0" u="sng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Checking 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Excepted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valid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Username and Password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 Successfully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70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Invalid Username and Password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 Failed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84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</p:spPr>
        <p:txBody>
          <a:bodyPr anchor="ctr"/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For Daily report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880712"/>
              </p:ext>
            </p:extLst>
          </p:nvPr>
        </p:nvGraphicFramePr>
        <p:xfrm>
          <a:off x="172278" y="1295400"/>
          <a:ext cx="11714923" cy="438434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47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8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3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r>
                        <a:rPr lang="en-US" sz="1800" b="0" i="0" u="sng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Checking 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Excepted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valid date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70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 meeting.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valid Campaign, from city, To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city, Area, Doctor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valid 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misi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valid Remark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94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</p:spPr>
        <p:txBody>
          <a:bodyPr anchor="ctr"/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For tour planner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426384"/>
              </p:ext>
            </p:extLst>
          </p:nvPr>
        </p:nvGraphicFramePr>
        <p:xfrm>
          <a:off x="172278" y="1287355"/>
          <a:ext cx="11714923" cy="244644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47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8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3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r>
                        <a:rPr lang="en-US" sz="1800" b="0" i="0" u="sng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Checking 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Excepted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valid date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70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valid Campaign, from city, To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city, Area.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10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</p:spPr>
        <p:txBody>
          <a:bodyPr anchor="ctr"/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For </a:t>
            </a:r>
            <a:r>
              <a:rPr lang="en-US" sz="35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salsecard</a:t>
            </a:r>
            <a:endParaRPr lang="en-US" sz="35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57473"/>
              </p:ext>
            </p:extLst>
          </p:nvPr>
        </p:nvGraphicFramePr>
        <p:xfrm>
          <a:off x="172278" y="1250990"/>
          <a:ext cx="11714923" cy="309241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47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8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3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r>
                        <a:rPr lang="en-US" sz="1800" b="0" i="0" u="sng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Checking 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Excepted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valid date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70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valid Campaign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Products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valid number of Units.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13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</p:spPr>
        <p:txBody>
          <a:bodyPr anchor="ctr"/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For </a:t>
            </a:r>
            <a:r>
              <a:rPr lang="en-US" sz="35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abm</a:t>
            </a:r>
            <a:r>
              <a:rPr lang="en-US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EXECUTIVE AMOUNT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485259"/>
              </p:ext>
            </p:extLst>
          </p:nvPr>
        </p:nvGraphicFramePr>
        <p:xfrm>
          <a:off x="172278" y="1250990"/>
          <a:ext cx="11714923" cy="309241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47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8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3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r>
                        <a:rPr lang="en-US" sz="1800" b="0" i="0" u="sng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Checking 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Excepted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valid date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70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valid From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city and </a:t>
                      </a:r>
                      <a:r>
                        <a:rPr lang="en-US" sz="18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Tocity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valid 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misi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remark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00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50812" y="0"/>
            <a:ext cx="11684000" cy="660400"/>
          </a:xfrm>
        </p:spPr>
        <p:txBody>
          <a:bodyPr anchor="ctr">
            <a:normAutofit/>
          </a:bodyPr>
          <a:lstStyle/>
          <a:p>
            <a:pPr 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FUNCTIONAL MODULE SPECIFICATION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339724" y="1295400"/>
            <a:ext cx="11088688" cy="63246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Login:-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MR and ABM can have access of this application by successful login.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Reporting:-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MR and ABM can report their daily activities through this app.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Salsecard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MR can report his own salsecard about the medicine he sold to the doctor.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Planner:-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MR and ABM can plan his tour for next month.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Gift Distribution:-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MR can report his gift distribution Activity through the App.</a:t>
            </a:r>
          </a:p>
        </p:txBody>
      </p:sp>
    </p:spTree>
    <p:extLst>
      <p:ext uri="{BB962C8B-B14F-4D97-AF65-F5344CB8AC3E}">
        <p14:creationId xmlns:p14="http://schemas.microsoft.com/office/powerpoint/2010/main" val="238729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</p:spPr>
        <p:txBody>
          <a:bodyPr anchor="ctr"/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For gift distribution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136153"/>
              </p:ext>
            </p:extLst>
          </p:nvPr>
        </p:nvGraphicFramePr>
        <p:xfrm>
          <a:off x="172278" y="1250990"/>
          <a:ext cx="11714923" cy="244644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47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8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3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r>
                        <a:rPr lang="en-US" sz="1800" b="0" i="0" u="sng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Checking 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Excepted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valid date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70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valid Gift, C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ity, Area and Doctor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5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</p:spPr>
        <p:txBody>
          <a:bodyPr anchor="ctr"/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For profile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254660"/>
              </p:ext>
            </p:extLst>
          </p:nvPr>
        </p:nvGraphicFramePr>
        <p:xfrm>
          <a:off x="172278" y="1295400"/>
          <a:ext cx="11714923" cy="327893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47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8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3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r>
                        <a:rPr lang="en-US" sz="1800" b="0" i="0" u="sng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Checking 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Excepted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valid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First name, Last </a:t>
                      </a:r>
                      <a:r>
                        <a:rPr lang="en-US" sz="18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name,Father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name, Email, Mobile, Address.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Updated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70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 D.O.B.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Updated successfully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Choose valid marital status.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Updated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29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</p:spPr>
        <p:txBody>
          <a:bodyPr anchor="ctr"/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For Change password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5970"/>
              </p:ext>
            </p:extLst>
          </p:nvPr>
        </p:nvGraphicFramePr>
        <p:xfrm>
          <a:off x="172278" y="1295400"/>
          <a:ext cx="11714923" cy="171938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47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8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3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r>
                        <a:rPr lang="en-US" sz="1800" b="0" i="0" u="sng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Checking 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Excepted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valid 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old password, New password, Confirm password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Updated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46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1" y="1295400"/>
            <a:ext cx="6236638" cy="1003039"/>
          </a:xfrm>
        </p:spPr>
        <p:txBody>
          <a:bodyPr anchor="ctr">
            <a:normAutofit/>
          </a:bodyPr>
          <a:lstStyle/>
          <a:p>
            <a:pPr algn="ctr"/>
            <a:r>
              <a:rPr lang="en-US" sz="35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9. Future Enhancement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1812" y="2819400"/>
            <a:ext cx="8143118" cy="3677750"/>
          </a:xfrm>
        </p:spPr>
        <p:txBody>
          <a:bodyPr anchor="ctr">
            <a:noAutofit/>
          </a:bodyPr>
          <a:lstStyle/>
          <a:p>
            <a:pPr>
              <a:spcBef>
                <a:spcPts val="200"/>
              </a:spcBef>
            </a:pP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introduce role of ZM and MD for this app. </a:t>
            </a:r>
          </a:p>
          <a:p>
            <a:pPr>
              <a:spcBef>
                <a:spcPts val="200"/>
              </a:spcBef>
            </a:pPr>
            <a:endParaRPr lang="en-US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introduce chatting facility for MR and ABM.</a:t>
            </a:r>
          </a:p>
          <a:p>
            <a:pPr>
              <a:spcBef>
                <a:spcPts val="200"/>
              </a:spcBef>
            </a:pPr>
            <a:endParaRPr lang="en-US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introduce reminder  notification feature for MR and ABM.</a:t>
            </a:r>
          </a:p>
          <a:p>
            <a:pPr marL="0" indent="0">
              <a:spcBef>
                <a:spcPts val="200"/>
              </a:spcBef>
              <a:buNone/>
            </a:pPr>
            <a:endParaRPr lang="en-US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introduce offline mode to this app.</a:t>
            </a:r>
          </a:p>
          <a:p>
            <a:pPr>
              <a:spcBef>
                <a:spcPts val="200"/>
              </a:spcBef>
            </a:pPr>
            <a:endParaRPr lang="en-US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 will work on performance related issues.</a:t>
            </a:r>
          </a:p>
          <a:p>
            <a:pPr>
              <a:spcBef>
                <a:spcPts val="200"/>
              </a:spcBef>
            </a:pPr>
            <a:endParaRPr lang="en-US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70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5612" y="1219200"/>
            <a:ext cx="5791200" cy="1003039"/>
          </a:xfrm>
        </p:spPr>
        <p:txBody>
          <a:bodyPr anchor="ctr">
            <a:normAutofit/>
          </a:bodyPr>
          <a:lstStyle/>
          <a:p>
            <a:pPr algn="ctr"/>
            <a:r>
              <a:rPr lang="en-US" sz="35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 Bibliography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79412" y="2438400"/>
            <a:ext cx="7351176" cy="3579932"/>
          </a:xfrm>
        </p:spPr>
        <p:txBody>
          <a:bodyPr anchor="ctr">
            <a:noAutofit/>
          </a:bodyPr>
          <a:lstStyle/>
          <a:p>
            <a:pPr>
              <a:spcBef>
                <a:spcPts val="200"/>
              </a:spcBef>
            </a:pP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this app called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“MR Reporting”</a:t>
            </a: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used Android Studio and we take some references that given below.</a:t>
            </a:r>
          </a:p>
          <a:p>
            <a:pPr>
              <a:spcBef>
                <a:spcPts val="200"/>
              </a:spcBef>
            </a:pPr>
            <a:endParaRPr lang="en-US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www.developer.android.com</a:t>
            </a:r>
          </a:p>
          <a:p>
            <a:pPr>
              <a:spcBef>
                <a:spcPts val="200"/>
              </a:spcBef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www.androidhive.info</a:t>
            </a:r>
          </a:p>
          <a:p>
            <a:pPr>
              <a:spcBef>
                <a:spcPts val="200"/>
              </a:spcBef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www.stackoverflow.com</a:t>
            </a:r>
          </a:p>
          <a:p>
            <a:pPr>
              <a:spcBef>
                <a:spcPts val="200"/>
              </a:spcBef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www.tutorialspoint.com</a:t>
            </a:r>
          </a:p>
          <a:p>
            <a:pPr>
              <a:spcBef>
                <a:spcPts val="200"/>
              </a:spcBef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 materialdesignthemes.com</a:t>
            </a:r>
          </a:p>
          <a:p>
            <a:pPr>
              <a:spcBef>
                <a:spcPts val="200"/>
              </a:spcBef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www.flaticon.com</a:t>
            </a:r>
          </a:p>
          <a:p>
            <a:pPr>
              <a:spcBef>
                <a:spcPts val="200"/>
              </a:spcBef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www.color-hex.com</a:t>
            </a:r>
          </a:p>
          <a:p>
            <a:pPr>
              <a:spcBef>
                <a:spcPts val="200"/>
              </a:spcBef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www.github.com</a:t>
            </a:r>
          </a:p>
          <a:p>
            <a:pPr>
              <a:spcBef>
                <a:spcPts val="200"/>
              </a:spcBef>
            </a:pPr>
            <a:endParaRPr lang="en-US" sz="179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200"/>
              </a:spcBef>
              <a:buNone/>
            </a:pPr>
            <a:endParaRPr lang="en-US" sz="179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01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6612" y="2387600"/>
            <a:ext cx="10360501" cy="44704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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Book: -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Name: - Android Studio Development Essentials – Android 6 Edition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Author: - Neil Smyth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Publisher: Payload Media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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and MYSQL Book: -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Name: - Beginning PHP and MySQL, 4th Edition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Author: - W. Jason Gilmore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Publisher: 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455612" y="1219200"/>
            <a:ext cx="5791200" cy="1003039"/>
          </a:xfrm>
          <a:prstGeom prst="rect">
            <a:avLst/>
          </a:prstGeom>
          <a:effectLst/>
        </p:spPr>
        <p:txBody>
          <a:bodyPr vert="horz" lIns="121899" tIns="60949" rIns="121899" bIns="60949" rtlCol="0" anchor="ctr" anchorCtr="0">
            <a:norm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BOOKS</a:t>
            </a:r>
            <a:endParaRPr lang="en-US" sz="3500" b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15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60612" y="2819400"/>
            <a:ext cx="7467600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r>
              <a:rPr lang="en-US" sz="8800" dirty="0">
                <a:sym typeface="Wingdings" panose="05000000000000000000" pitchFamily="2" charset="2"/>
              </a:rPr>
              <a:t>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990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imson landscape design temp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</a:schemeClr>
            </a:gs>
            <a:gs pos="65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25000" t="25000" r="25000" b="25000"/>
          </a:path>
        </a:gradFill>
        <a:gradFill flip="none" rotWithShape="1">
          <a:gsLst>
            <a:gs pos="17000">
              <a:schemeClr val="phClr"/>
            </a:gs>
            <a:gs pos="71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>
        <a:ln w="190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rimson landscape design template" id="{73D20169-401E-4972-B02F-4B0444B70099}" vid="{315B30EE-3D96-471E-B16F-FC3628778332}"/>
    </a:ext>
  </a:extLst>
</a:theme>
</file>

<file path=ppt/theme/theme2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E82CB02-9625-4F39-9A5B-61405831A8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Crimson landscape design slides</Template>
  <TotalTime>0</TotalTime>
  <Words>3740</Words>
  <Application>Microsoft Office PowerPoint</Application>
  <PresentationFormat>Custom</PresentationFormat>
  <Paragraphs>1316</Paragraphs>
  <Slides>96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Cambria</vt:lpstr>
      <vt:lpstr>Century Gothic</vt:lpstr>
      <vt:lpstr>Times New Roman</vt:lpstr>
      <vt:lpstr>Wingdings</vt:lpstr>
      <vt:lpstr>Crimson landscape design template</vt:lpstr>
      <vt:lpstr>MR REPORTING APP</vt:lpstr>
      <vt:lpstr>PowerPoint Presentation</vt:lpstr>
      <vt:lpstr>PowerPoint Presentation</vt:lpstr>
      <vt:lpstr>1.  PROJECT PROFILE</vt:lpstr>
      <vt:lpstr>2. REQUIREMET SPECIFICATION EXISTING SYSTEM</vt:lpstr>
      <vt:lpstr>2.1 NEED FOR NEW SYSTEM</vt:lpstr>
      <vt:lpstr>2.2 USED HARDWARE AND SOFTWARE  CLINET SIDE</vt:lpstr>
      <vt:lpstr>SERVER SIDE</vt:lpstr>
      <vt:lpstr>3. FUNCTIONAL MODULE SPECIFICATION</vt:lpstr>
      <vt:lpstr>PowerPoint Presentation</vt:lpstr>
      <vt:lpstr> 4. SYSTEM FLOW CHART</vt:lpstr>
      <vt:lpstr>PowerPoint Presentation</vt:lpstr>
      <vt:lpstr>5.1 Use-Case Diagram</vt:lpstr>
      <vt:lpstr>PowerPoint Presentation</vt:lpstr>
      <vt:lpstr>5.2 Class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 Future Enhancement </vt:lpstr>
      <vt:lpstr>10. Bibliography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2016-02-17T05:43:36Z</dcterms:created>
  <dcterms:modified xsi:type="dcterms:W3CDTF">2021-03-10T06:14:06Z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TC034605129991</vt:lpwstr>
  </property>
</Properties>
</file>